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6" r:id="rId2"/>
    <p:sldId id="257" r:id="rId3"/>
    <p:sldId id="258" r:id="rId4"/>
  </p:sldIdLst>
  <p:sldSz cx="6858000" cy="9144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7367" autoAdjust="0"/>
    <p:restoredTop sz="94660"/>
  </p:normalViewPr>
  <p:slideViewPr>
    <p:cSldViewPr snapToGrid="0">
      <p:cViewPr>
        <p:scale>
          <a:sx n="100" d="100"/>
          <a:sy n="100" d="100"/>
        </p:scale>
        <p:origin x="-2294" y="195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143125" y="685800"/>
            <a:ext cx="257175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BFAA8681-266E-429B-81B5-0F8A5A77C55C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E84B938-8570-4B7E-A360-20CA7ADD1DFF}" type="slidenum">
              <a:rPr lang="en-US"/>
              <a:pPr/>
              <a:t>1</a:t>
            </a:fld>
            <a:endParaRPr lang="en-US"/>
          </a:p>
        </p:txBody>
      </p:sp>
      <p:sp>
        <p:nvSpPr>
          <p:cNvPr id="40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038"/>
            <a:ext cx="5829300" cy="196056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8F4CF74-23D6-4AE4-BD10-7E7FF8BC35E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DCCF9C5-9A1A-4CA4-AF00-3492A558F54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66713"/>
            <a:ext cx="1543050" cy="78009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66713"/>
            <a:ext cx="4476750" cy="78009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806C93B-A10E-4205-BFE6-78BC38364A3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AC08B2-197B-426D-B354-CDDBC408065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338" y="5875338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338" y="3875088"/>
            <a:ext cx="5829300" cy="200025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942D233-05BF-4195-A6D6-18A024C8E8E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133600"/>
            <a:ext cx="3009900" cy="60340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505200" y="2133600"/>
            <a:ext cx="3009900" cy="60340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2B597E8-B1F1-49A0-AF25-0EA2C07464D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288"/>
            <a:ext cx="3030538" cy="8540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900363"/>
            <a:ext cx="3030538" cy="52673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4563" y="2046288"/>
            <a:ext cx="3030537" cy="8540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4563" y="2900363"/>
            <a:ext cx="3030537" cy="52673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8EC302C-6457-496A-B7F8-98F3A220567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69C4195-7395-4DA0-B564-BCA26A01A26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C38741E-7A1F-4C59-8FF3-F2D77277D31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3538"/>
            <a:ext cx="2255838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8" y="363538"/>
            <a:ext cx="3833812" cy="780415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2938"/>
            <a:ext cx="2255838" cy="62547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2195AB5-45AF-4B39-84DC-CE3F309B397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613" y="6400800"/>
            <a:ext cx="4114800" cy="7556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613" y="81756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613" y="7156450"/>
            <a:ext cx="4114800" cy="10731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A81FD5F-4188-4849-A1F2-287AAF93B7E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42900" y="366713"/>
            <a:ext cx="61722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42900" y="2133600"/>
            <a:ext cx="6172200" cy="603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42900" y="8326438"/>
            <a:ext cx="1600200" cy="63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343150" y="8326438"/>
            <a:ext cx="2171700" cy="63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914900" y="8326438"/>
            <a:ext cx="1600200" cy="63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CEFBE5D2-7F8F-4FCF-AF10-5876C2947A99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0" name="Rectangle 12"/>
          <p:cNvSpPr>
            <a:spLocks noChangeArrowheads="1"/>
          </p:cNvSpPr>
          <p:nvPr/>
        </p:nvSpPr>
        <p:spPr bwMode="auto">
          <a:xfrm>
            <a:off x="171450" y="4752975"/>
            <a:ext cx="6515100" cy="417195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chemeClr val="accent2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2056" name="Rectangle 8"/>
          <p:cNvSpPr>
            <a:spLocks noChangeArrowheads="1"/>
          </p:cNvSpPr>
          <p:nvPr/>
        </p:nvSpPr>
        <p:spPr bwMode="auto">
          <a:xfrm>
            <a:off x="171450" y="2457450"/>
            <a:ext cx="6515100" cy="20288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chemeClr val="accent2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2058" name="Text Box 10"/>
          <p:cNvSpPr txBox="1">
            <a:spLocks noChangeArrowheads="1"/>
          </p:cNvSpPr>
          <p:nvPr/>
        </p:nvSpPr>
        <p:spPr bwMode="auto">
          <a:xfrm>
            <a:off x="174625" y="4710113"/>
            <a:ext cx="6486525" cy="4557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lnSpc>
                <a:spcPct val="130000"/>
              </a:lnSpc>
              <a:buFontTx/>
              <a:buAutoNum type="arabicPeriod"/>
              <a:tabLst>
                <a:tab pos="1485900" algn="l"/>
                <a:tab pos="2171700" algn="l"/>
              </a:tabLst>
            </a:pPr>
            <a:r>
              <a:rPr lang="en-US" sz="1000">
                <a:latin typeface="Times New Roman" pitchFamily="18" charset="0"/>
              </a:rPr>
              <a:t>Reason for office visit?__________________________________________________________________________</a:t>
            </a:r>
          </a:p>
          <a:p>
            <a:pPr marL="342900" indent="-342900">
              <a:lnSpc>
                <a:spcPct val="130000"/>
              </a:lnSpc>
              <a:tabLst>
                <a:tab pos="1485900" algn="l"/>
                <a:tab pos="2171700" algn="l"/>
              </a:tabLst>
            </a:pPr>
            <a:r>
              <a:rPr lang="en-US" sz="1000">
                <a:latin typeface="Times New Roman" pitchFamily="18" charset="0"/>
              </a:rPr>
              <a:t>	_____________________________________________________________________________________________</a:t>
            </a:r>
          </a:p>
          <a:p>
            <a:pPr marL="342900" indent="-342900">
              <a:lnSpc>
                <a:spcPct val="130000"/>
              </a:lnSpc>
              <a:buFontTx/>
              <a:buAutoNum type="arabicPeriod" startAt="2"/>
              <a:tabLst>
                <a:tab pos="1485900" algn="l"/>
                <a:tab pos="2171700" algn="l"/>
              </a:tabLst>
            </a:pPr>
            <a:r>
              <a:rPr lang="en-US" sz="1000">
                <a:latin typeface="Times New Roman" pitchFamily="18" charset="0"/>
              </a:rPr>
              <a:t>Is this condition due to an: ___Auto Accident  ___Work Injury  ___Other Accident  ___Illness  ___Unknown Cause</a:t>
            </a:r>
          </a:p>
          <a:p>
            <a:pPr marL="800100" lvl="1" indent="-342900">
              <a:lnSpc>
                <a:spcPct val="130000"/>
              </a:lnSpc>
              <a:tabLst>
                <a:tab pos="1485900" algn="l"/>
                <a:tab pos="2171700" algn="l"/>
              </a:tabLst>
            </a:pPr>
            <a:r>
              <a:rPr lang="en-US" sz="1000" b="1" u="sng">
                <a:latin typeface="Times New Roman" pitchFamily="18" charset="0"/>
              </a:rPr>
              <a:t>Description</a:t>
            </a:r>
            <a:r>
              <a:rPr lang="en-US" sz="1000">
                <a:latin typeface="Times New Roman" pitchFamily="18" charset="0"/>
              </a:rPr>
              <a:t>				</a:t>
            </a:r>
            <a:r>
              <a:rPr lang="en-US" sz="1000" b="1" u="sng">
                <a:latin typeface="Times New Roman" pitchFamily="18" charset="0"/>
              </a:rPr>
              <a:t>Frequency</a:t>
            </a:r>
          </a:p>
          <a:p>
            <a:pPr marL="342900" indent="-342900">
              <a:lnSpc>
                <a:spcPct val="130000"/>
              </a:lnSpc>
              <a:buFontTx/>
              <a:buAutoNum type="arabicPeriod" startAt="2"/>
              <a:tabLst>
                <a:tab pos="1485900" algn="l"/>
                <a:tab pos="2171700" algn="l"/>
              </a:tabLst>
            </a:pPr>
            <a:endParaRPr lang="en-US" sz="1000" b="1">
              <a:latin typeface="Times New Roman" pitchFamily="18" charset="0"/>
            </a:endParaRPr>
          </a:p>
          <a:p>
            <a:pPr marL="342900" indent="-342900">
              <a:lnSpc>
                <a:spcPct val="130000"/>
              </a:lnSpc>
              <a:buFontTx/>
              <a:buAutoNum type="arabicPeriod" startAt="2"/>
              <a:tabLst>
                <a:tab pos="1485900" algn="l"/>
                <a:tab pos="2171700" algn="l"/>
              </a:tabLst>
            </a:pPr>
            <a:endParaRPr lang="en-US" sz="1000">
              <a:latin typeface="Times New Roman" pitchFamily="18" charset="0"/>
            </a:endParaRPr>
          </a:p>
          <a:p>
            <a:pPr marL="342900" indent="-342900">
              <a:lnSpc>
                <a:spcPct val="130000"/>
              </a:lnSpc>
              <a:buFontTx/>
              <a:buAutoNum type="arabicPeriod" startAt="2"/>
              <a:tabLst>
                <a:tab pos="1485900" algn="l"/>
                <a:tab pos="2171700" algn="l"/>
              </a:tabLst>
            </a:pPr>
            <a:endParaRPr lang="en-US" sz="1000">
              <a:latin typeface="Times New Roman" pitchFamily="18" charset="0"/>
            </a:endParaRPr>
          </a:p>
          <a:p>
            <a:pPr marL="342900" indent="-342900">
              <a:lnSpc>
                <a:spcPct val="130000"/>
              </a:lnSpc>
              <a:buFontTx/>
              <a:buAutoNum type="arabicPeriod" startAt="2"/>
              <a:tabLst>
                <a:tab pos="1485900" algn="l"/>
                <a:tab pos="2171700" algn="l"/>
              </a:tabLst>
            </a:pPr>
            <a:endParaRPr lang="en-US" sz="1000">
              <a:latin typeface="Times New Roman" pitchFamily="18" charset="0"/>
            </a:endParaRPr>
          </a:p>
          <a:p>
            <a:pPr marL="342900" indent="-342900">
              <a:lnSpc>
                <a:spcPct val="130000"/>
              </a:lnSpc>
              <a:buFontTx/>
              <a:buAutoNum type="arabicPeriod" startAt="2"/>
              <a:tabLst>
                <a:tab pos="1485900" algn="l"/>
                <a:tab pos="2171700" algn="l"/>
              </a:tabLst>
            </a:pPr>
            <a:endParaRPr lang="en-US" sz="1000">
              <a:latin typeface="Times New Roman" pitchFamily="18" charset="0"/>
            </a:endParaRPr>
          </a:p>
          <a:p>
            <a:pPr marL="342900" indent="-342900">
              <a:lnSpc>
                <a:spcPct val="130000"/>
              </a:lnSpc>
              <a:buFontTx/>
              <a:buAutoNum type="arabicPeriod" startAt="2"/>
              <a:tabLst>
                <a:tab pos="1485900" algn="l"/>
                <a:tab pos="2171700" algn="l"/>
              </a:tabLst>
            </a:pPr>
            <a:endParaRPr lang="en-US" sz="1000">
              <a:latin typeface="Times New Roman" pitchFamily="18" charset="0"/>
            </a:endParaRPr>
          </a:p>
          <a:p>
            <a:pPr marL="342900" indent="-342900">
              <a:lnSpc>
                <a:spcPct val="130000"/>
              </a:lnSpc>
              <a:tabLst>
                <a:tab pos="1485900" algn="l"/>
                <a:tab pos="2171700" algn="l"/>
              </a:tabLst>
            </a:pPr>
            <a:endParaRPr lang="en-US" sz="1000">
              <a:latin typeface="Times New Roman" pitchFamily="18" charset="0"/>
            </a:endParaRPr>
          </a:p>
          <a:p>
            <a:pPr marL="342900" indent="-342900">
              <a:lnSpc>
                <a:spcPct val="130000"/>
              </a:lnSpc>
              <a:tabLst>
                <a:tab pos="1485900" algn="l"/>
                <a:tab pos="2171700" algn="l"/>
              </a:tabLst>
            </a:pPr>
            <a:endParaRPr lang="en-US" sz="1000">
              <a:latin typeface="Times New Roman" pitchFamily="18" charset="0"/>
            </a:endParaRPr>
          </a:p>
          <a:p>
            <a:pPr marL="342900" indent="-342900">
              <a:lnSpc>
                <a:spcPct val="130000"/>
              </a:lnSpc>
              <a:tabLst>
                <a:tab pos="1485900" algn="l"/>
                <a:tab pos="2171700" algn="l"/>
              </a:tabLst>
            </a:pPr>
            <a:r>
              <a:rPr lang="en-US" sz="1000">
                <a:latin typeface="Times New Roman" pitchFamily="18" charset="0"/>
              </a:rPr>
              <a:t>Indicate intensity of your symptoms at its </a:t>
            </a:r>
            <a:r>
              <a:rPr lang="en-US" sz="1200" b="1">
                <a:latin typeface="Times New Roman" pitchFamily="18" charset="0"/>
              </a:rPr>
              <a:t>lowest and highest</a:t>
            </a:r>
            <a:r>
              <a:rPr lang="en-US" sz="1000">
                <a:latin typeface="Times New Roman" pitchFamily="18" charset="0"/>
              </a:rPr>
              <a:t> level </a:t>
            </a:r>
          </a:p>
          <a:p>
            <a:pPr marL="342900" indent="-342900">
              <a:lnSpc>
                <a:spcPct val="130000"/>
              </a:lnSpc>
              <a:tabLst>
                <a:tab pos="1485900" algn="l"/>
                <a:tab pos="2171700" algn="l"/>
              </a:tabLst>
            </a:pPr>
            <a:r>
              <a:rPr lang="en-US" sz="900">
                <a:latin typeface="Times New Roman" pitchFamily="18" charset="0"/>
              </a:rPr>
              <a:t>No symptoms</a:t>
            </a:r>
            <a:r>
              <a:rPr lang="en-US" sz="1400">
                <a:latin typeface="Times New Roman" pitchFamily="18" charset="0"/>
              </a:rPr>
              <a:t>  0     1     2     3     4     5     6     7     8     9     10  </a:t>
            </a:r>
            <a:r>
              <a:rPr lang="en-US" sz="900">
                <a:latin typeface="Times New Roman" pitchFamily="18" charset="0"/>
              </a:rPr>
              <a:t>Severe symptoms</a:t>
            </a:r>
          </a:p>
          <a:p>
            <a:pPr marL="342900" indent="-342900">
              <a:lnSpc>
                <a:spcPct val="150000"/>
              </a:lnSpc>
              <a:buFontTx/>
              <a:buAutoNum type="arabicPeriod" startAt="2"/>
              <a:tabLst>
                <a:tab pos="1485900" algn="l"/>
                <a:tab pos="2171700" algn="l"/>
              </a:tabLst>
            </a:pPr>
            <a:r>
              <a:rPr lang="en-US" sz="1000">
                <a:latin typeface="Times New Roman" pitchFamily="18" charset="0"/>
              </a:rPr>
              <a:t>Your symptoms are _______Decreasing  _______Not Changing  ______Increasing</a:t>
            </a:r>
          </a:p>
          <a:p>
            <a:pPr marL="342900" indent="-342900">
              <a:lnSpc>
                <a:spcPct val="150000"/>
              </a:lnSpc>
              <a:buFontTx/>
              <a:buAutoNum type="arabicPeriod" startAt="2"/>
              <a:tabLst>
                <a:tab pos="1485900" algn="l"/>
                <a:tab pos="2171700" algn="l"/>
              </a:tabLst>
            </a:pPr>
            <a:r>
              <a:rPr lang="en-US" sz="1000">
                <a:latin typeface="Times New Roman" pitchFamily="18" charset="0"/>
              </a:rPr>
              <a:t>Symptoms are worse in the ___Morning  ___Afternoon  ___Night  ___Increases during the day  ___Same all day</a:t>
            </a:r>
          </a:p>
          <a:p>
            <a:pPr marL="342900" indent="-342900">
              <a:lnSpc>
                <a:spcPct val="150000"/>
              </a:lnSpc>
              <a:buFontTx/>
              <a:buAutoNum type="arabicPeriod" startAt="2"/>
              <a:tabLst>
                <a:tab pos="1485900" algn="l"/>
                <a:tab pos="2171700" algn="l"/>
              </a:tabLst>
            </a:pPr>
            <a:r>
              <a:rPr lang="en-US" sz="1000">
                <a:latin typeface="Times New Roman" pitchFamily="18" charset="0"/>
              </a:rPr>
              <a:t>When did your symptoms appear?   Date___________  Describe how your problem began: ____________________</a:t>
            </a:r>
          </a:p>
          <a:p>
            <a:pPr marL="342900" indent="-342900">
              <a:lnSpc>
                <a:spcPct val="150000"/>
              </a:lnSpc>
              <a:tabLst>
                <a:tab pos="1485900" algn="l"/>
                <a:tab pos="2171700" algn="l"/>
              </a:tabLst>
            </a:pPr>
            <a:r>
              <a:rPr lang="en-US" sz="1000">
                <a:latin typeface="Times New Roman" pitchFamily="18" charset="0"/>
              </a:rPr>
              <a:t>	_____________________________________________________________________________________________</a:t>
            </a:r>
          </a:p>
          <a:p>
            <a:pPr marL="342900" indent="-342900">
              <a:lnSpc>
                <a:spcPct val="150000"/>
              </a:lnSpc>
              <a:buFontTx/>
              <a:buAutoNum type="arabicPeriod" startAt="8"/>
              <a:tabLst>
                <a:tab pos="1485900" algn="l"/>
                <a:tab pos="2171700" algn="l"/>
              </a:tabLst>
            </a:pPr>
            <a:r>
              <a:rPr lang="en-US" sz="1000">
                <a:latin typeface="Times New Roman" pitchFamily="18" charset="0"/>
              </a:rPr>
              <a:t>Have you had these symptoms before:  ______Yes  ______No     If yes, when?______________________________</a:t>
            </a:r>
          </a:p>
          <a:p>
            <a:pPr marL="342900" indent="-342900">
              <a:lnSpc>
                <a:spcPct val="150000"/>
              </a:lnSpc>
              <a:tabLst>
                <a:tab pos="1485900" algn="l"/>
                <a:tab pos="2171700" algn="l"/>
              </a:tabLst>
            </a:pPr>
            <a:endParaRPr lang="en-US" sz="1000">
              <a:latin typeface="Times New Roman" pitchFamily="18" charset="0"/>
            </a:endParaRPr>
          </a:p>
          <a:p>
            <a:pPr marL="342900" indent="-342900">
              <a:lnSpc>
                <a:spcPct val="130000"/>
              </a:lnSpc>
              <a:tabLst>
                <a:tab pos="1485900" algn="l"/>
                <a:tab pos="2171700" algn="l"/>
              </a:tabLst>
            </a:pPr>
            <a:r>
              <a:rPr lang="en-US" sz="1000">
                <a:latin typeface="Times New Roman" pitchFamily="18" charset="0"/>
              </a:rPr>
              <a:t>			</a:t>
            </a:r>
          </a:p>
        </p:txBody>
      </p:sp>
      <p:sp>
        <p:nvSpPr>
          <p:cNvPr id="2055" name="Text Box 7"/>
          <p:cNvSpPr txBox="1">
            <a:spLocks noChangeArrowheads="1"/>
          </p:cNvSpPr>
          <p:nvPr/>
        </p:nvSpPr>
        <p:spPr bwMode="auto">
          <a:xfrm>
            <a:off x="184150" y="2500313"/>
            <a:ext cx="6486525" cy="2112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130000"/>
              </a:lnSpc>
            </a:pPr>
            <a:r>
              <a:rPr lang="en-US" sz="1000" dirty="0">
                <a:latin typeface="Times New Roman" pitchFamily="18" charset="0"/>
              </a:rPr>
              <a:t>Insurance Company_______________________________________________________  Phone______________________</a:t>
            </a:r>
          </a:p>
          <a:p>
            <a:pPr>
              <a:lnSpc>
                <a:spcPct val="130000"/>
              </a:lnSpc>
            </a:pPr>
            <a:r>
              <a:rPr lang="en-US" sz="1000" dirty="0">
                <a:latin typeface="Times New Roman" pitchFamily="18" charset="0"/>
              </a:rPr>
              <a:t>ID #_____________________________________________  Group #___________________________________________</a:t>
            </a:r>
          </a:p>
          <a:p>
            <a:pPr>
              <a:lnSpc>
                <a:spcPct val="130000"/>
              </a:lnSpc>
            </a:pPr>
            <a:r>
              <a:rPr lang="en-US" sz="1000" dirty="0">
                <a:latin typeface="Times New Roman" pitchFamily="18" charset="0"/>
              </a:rPr>
              <a:t>Insured Name____________________ Insured  Date of </a:t>
            </a:r>
            <a:r>
              <a:rPr lang="en-US" sz="1000" dirty="0" err="1">
                <a:latin typeface="Times New Roman" pitchFamily="18" charset="0"/>
              </a:rPr>
              <a:t>Birth____________Insured</a:t>
            </a:r>
            <a:r>
              <a:rPr lang="en-US" sz="1000" dirty="0">
                <a:latin typeface="Times New Roman" pitchFamily="18" charset="0"/>
              </a:rPr>
              <a:t> Social Sec #_____________________</a:t>
            </a:r>
          </a:p>
          <a:p>
            <a:pPr>
              <a:lnSpc>
                <a:spcPct val="130000"/>
              </a:lnSpc>
            </a:pPr>
            <a:r>
              <a:rPr lang="en-US" sz="1000" dirty="0">
                <a:latin typeface="Times New Roman" pitchFamily="18" charset="0"/>
              </a:rPr>
              <a:t>Relationship to You___________________________   PPO or HMO?__________  Secondary Insurance?  Yes___  No___</a:t>
            </a:r>
          </a:p>
          <a:p>
            <a:pPr>
              <a:lnSpc>
                <a:spcPct val="130000"/>
              </a:lnSpc>
            </a:pPr>
            <a:r>
              <a:rPr lang="en-US" sz="1200" b="1" dirty="0">
                <a:latin typeface="Times New Roman" pitchFamily="18" charset="0"/>
              </a:rPr>
              <a:t>Assignment &amp; </a:t>
            </a:r>
            <a:r>
              <a:rPr lang="en-US" sz="1200" b="1" dirty="0" smtClean="0">
                <a:latin typeface="Times New Roman" pitchFamily="18" charset="0"/>
              </a:rPr>
              <a:t>Release (Insurance Patients)</a:t>
            </a:r>
            <a:endParaRPr lang="en-US" sz="1200" b="1" dirty="0">
              <a:latin typeface="Times New Roman" pitchFamily="18" charset="0"/>
            </a:endParaRPr>
          </a:p>
          <a:p>
            <a:pPr>
              <a:lnSpc>
                <a:spcPct val="130000"/>
              </a:lnSpc>
            </a:pPr>
            <a:r>
              <a:rPr lang="en-US" sz="900" dirty="0">
                <a:latin typeface="Times New Roman" pitchFamily="18" charset="0"/>
              </a:rPr>
              <a:t>I, the undersigned certify that I (or my dependent) have insurance coverage with </a:t>
            </a:r>
            <a:r>
              <a:rPr lang="en-US" sz="900" dirty="0" smtClean="0">
                <a:latin typeface="Times New Roman" pitchFamily="18" charset="0"/>
              </a:rPr>
              <a:t>_________________________&amp; </a:t>
            </a:r>
            <a:r>
              <a:rPr lang="en-US" sz="900" b="1" dirty="0" smtClean="0">
                <a:latin typeface="Times New Roman" pitchFamily="18" charset="0"/>
              </a:rPr>
              <a:t>I AUTHORIZE, REQUEST AND ASSIGN MY </a:t>
            </a:r>
            <a:r>
              <a:rPr lang="en-US" sz="900" b="1" smtClean="0">
                <a:latin typeface="Times New Roman" pitchFamily="18" charset="0"/>
              </a:rPr>
              <a:t>INSURANCE </a:t>
            </a:r>
            <a:r>
              <a:rPr lang="en-US" sz="900" b="1" smtClean="0">
                <a:latin typeface="Times New Roman" pitchFamily="18" charset="0"/>
              </a:rPr>
              <a:t>COMPANY </a:t>
            </a:r>
            <a:r>
              <a:rPr lang="en-US" sz="900" b="1" dirty="0" smtClean="0">
                <a:latin typeface="Times New Roman" pitchFamily="18" charset="0"/>
              </a:rPr>
              <a:t>TO PAY DIRECTLY TO “OC </a:t>
            </a:r>
            <a:r>
              <a:rPr lang="en-US" sz="900" b="1" dirty="0">
                <a:latin typeface="Times New Roman" pitchFamily="18" charset="0"/>
              </a:rPr>
              <a:t>Back &amp; Body </a:t>
            </a:r>
            <a:r>
              <a:rPr lang="en-US" sz="900" b="1" dirty="0" smtClean="0">
                <a:latin typeface="Times New Roman" pitchFamily="18" charset="0"/>
              </a:rPr>
              <a:t>Doctors” ALL INSURANCE BENEFITS OTHERWISE PAYABLE TO ME</a:t>
            </a:r>
            <a:r>
              <a:rPr lang="en-US" sz="900" dirty="0" smtClean="0">
                <a:latin typeface="Times New Roman" pitchFamily="18" charset="0"/>
              </a:rPr>
              <a:t>. </a:t>
            </a:r>
            <a:r>
              <a:rPr lang="en-US" sz="900" dirty="0">
                <a:latin typeface="Times New Roman" pitchFamily="18" charset="0"/>
              </a:rPr>
              <a:t>I hereby authorize the doctor to release all information necessary to secure the payment of benefits.  I authorize the use of this signature on all insurance </a:t>
            </a:r>
            <a:r>
              <a:rPr lang="en-US" sz="900" dirty="0" smtClean="0">
                <a:latin typeface="Times New Roman" pitchFamily="18" charset="0"/>
              </a:rPr>
              <a:t>submissions, including electronic submissions.</a:t>
            </a:r>
            <a:endParaRPr lang="en-US" sz="900" dirty="0">
              <a:latin typeface="Times New Roman" pitchFamily="18" charset="0"/>
            </a:endParaRPr>
          </a:p>
          <a:p>
            <a:pPr>
              <a:lnSpc>
                <a:spcPct val="130000"/>
              </a:lnSpc>
            </a:pPr>
            <a:r>
              <a:rPr lang="en-US" sz="1000" dirty="0">
                <a:latin typeface="Times New Roman" pitchFamily="18" charset="0"/>
              </a:rPr>
              <a:t>Patient Signature ______________________________________________________ Date __________________________</a:t>
            </a:r>
          </a:p>
        </p:txBody>
      </p:sp>
      <p:sp>
        <p:nvSpPr>
          <p:cNvPr id="2052" name="Text Box 4"/>
          <p:cNvSpPr txBox="1">
            <a:spLocks noChangeArrowheads="1"/>
          </p:cNvSpPr>
          <p:nvPr/>
        </p:nvSpPr>
        <p:spPr bwMode="auto">
          <a:xfrm>
            <a:off x="2392680" y="133350"/>
            <a:ext cx="4465320" cy="49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r"/>
            <a:r>
              <a:rPr lang="en-US" sz="1400" b="1" i="1" dirty="0" smtClean="0"/>
              <a:t>Advanced Physical Medicine</a:t>
            </a:r>
            <a:endParaRPr lang="en-US" sz="1400" b="1" i="1" dirty="0"/>
          </a:p>
          <a:p>
            <a:pPr algn="r"/>
            <a:r>
              <a:rPr lang="en-US" sz="1200" b="1" i="1" dirty="0" smtClean="0"/>
              <a:t>A Natural Approach to Getting Back Your Health! </a:t>
            </a:r>
            <a:endParaRPr lang="en-US" sz="1600" dirty="0"/>
          </a:p>
        </p:txBody>
      </p:sp>
      <p:sp>
        <p:nvSpPr>
          <p:cNvPr id="2054" name="Text Box 6"/>
          <p:cNvSpPr txBox="1">
            <a:spLocks noChangeArrowheads="1"/>
          </p:cNvSpPr>
          <p:nvPr/>
        </p:nvSpPr>
        <p:spPr bwMode="auto">
          <a:xfrm>
            <a:off x="203200" y="688975"/>
            <a:ext cx="6496050" cy="155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160000"/>
              </a:lnSpc>
            </a:pPr>
            <a:r>
              <a:rPr lang="en-US" sz="1000">
                <a:latin typeface="Times New Roman" pitchFamily="18" charset="0"/>
              </a:rPr>
              <a:t>First Name_________________________________  M.I.___  Last Name________________________________________</a:t>
            </a:r>
          </a:p>
          <a:p>
            <a:pPr>
              <a:lnSpc>
                <a:spcPct val="160000"/>
              </a:lnSpc>
            </a:pPr>
            <a:r>
              <a:rPr lang="en-US" sz="1000">
                <a:latin typeface="Times New Roman" pitchFamily="18" charset="0"/>
              </a:rPr>
              <a:t>Address______________________________________  City_________________________  State______  Zip__________</a:t>
            </a:r>
          </a:p>
          <a:p>
            <a:pPr>
              <a:lnSpc>
                <a:spcPct val="160000"/>
              </a:lnSpc>
            </a:pPr>
            <a:r>
              <a:rPr lang="en-US" sz="1000">
                <a:latin typeface="Times New Roman" pitchFamily="18" charset="0"/>
              </a:rPr>
              <a:t>Age____  Sex___  Birth Date___/___/___  Marital Status (  S  M  D  W )  Spouse’s Name___________________________</a:t>
            </a:r>
          </a:p>
          <a:p>
            <a:pPr>
              <a:lnSpc>
                <a:spcPct val="160000"/>
              </a:lnSpc>
            </a:pPr>
            <a:r>
              <a:rPr lang="en-US" sz="1000">
                <a:latin typeface="Times New Roman" pitchFamily="18" charset="0"/>
              </a:rPr>
              <a:t>Social Security #_________________  Occupation_______________________  Employer__________________________</a:t>
            </a:r>
          </a:p>
          <a:p>
            <a:pPr>
              <a:lnSpc>
                <a:spcPct val="160000"/>
              </a:lnSpc>
            </a:pPr>
            <a:r>
              <a:rPr lang="en-US" sz="1000">
                <a:latin typeface="Times New Roman" pitchFamily="18" charset="0"/>
              </a:rPr>
              <a:t>Phone (H)________________  (W)__________________  (C)__________________  Email_________________________</a:t>
            </a:r>
          </a:p>
          <a:p>
            <a:pPr>
              <a:lnSpc>
                <a:spcPct val="160000"/>
              </a:lnSpc>
            </a:pPr>
            <a:r>
              <a:rPr lang="en-US" sz="1000">
                <a:latin typeface="Times New Roman" pitchFamily="18" charset="0"/>
              </a:rPr>
              <a:t>Whom may we thank for referring you to our office?________________________________________________________   </a:t>
            </a:r>
          </a:p>
        </p:txBody>
      </p:sp>
      <p:sp>
        <p:nvSpPr>
          <p:cNvPr id="2063" name="Text Box 15"/>
          <p:cNvSpPr txBox="1">
            <a:spLocks noChangeArrowheads="1"/>
          </p:cNvSpPr>
          <p:nvPr/>
        </p:nvSpPr>
        <p:spPr bwMode="auto">
          <a:xfrm>
            <a:off x="184150" y="4487863"/>
            <a:ext cx="24034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400" b="1">
                <a:latin typeface="Times New Roman" pitchFamily="18" charset="0"/>
              </a:rPr>
              <a:t>Patient Health Questionnaire</a:t>
            </a:r>
          </a:p>
        </p:txBody>
      </p:sp>
      <p:sp>
        <p:nvSpPr>
          <p:cNvPr id="2064" name="Text Box 16"/>
          <p:cNvSpPr txBox="1">
            <a:spLocks noChangeArrowheads="1"/>
          </p:cNvSpPr>
          <p:nvPr/>
        </p:nvSpPr>
        <p:spPr bwMode="auto">
          <a:xfrm>
            <a:off x="536575" y="5595938"/>
            <a:ext cx="5148263" cy="1282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130000"/>
              </a:lnSpc>
              <a:tabLst>
                <a:tab pos="1143000" algn="l"/>
                <a:tab pos="1314450" algn="l"/>
              </a:tabLst>
            </a:pPr>
            <a:r>
              <a:rPr lang="en-US" sz="1000">
                <a:latin typeface="Times New Roman" pitchFamily="18" charset="0"/>
              </a:rPr>
              <a:t>____ Sharp Pain	____Numb		____ Constant </a:t>
            </a:r>
            <a:r>
              <a:rPr lang="en-US" sz="900">
                <a:latin typeface="Times New Roman" pitchFamily="18" charset="0"/>
              </a:rPr>
              <a:t>(76-100%)</a:t>
            </a:r>
          </a:p>
          <a:p>
            <a:pPr>
              <a:lnSpc>
                <a:spcPct val="130000"/>
              </a:lnSpc>
              <a:tabLst>
                <a:tab pos="1143000" algn="l"/>
                <a:tab pos="1314450" algn="l"/>
              </a:tabLst>
            </a:pPr>
            <a:r>
              <a:rPr lang="en-US" sz="1000">
                <a:latin typeface="Times New Roman" pitchFamily="18" charset="0"/>
              </a:rPr>
              <a:t>____ Dull Pain	____Shooting	____ Frequent </a:t>
            </a:r>
            <a:r>
              <a:rPr lang="en-US" sz="900">
                <a:latin typeface="Times New Roman" pitchFamily="18" charset="0"/>
              </a:rPr>
              <a:t>(51-75%)</a:t>
            </a:r>
          </a:p>
          <a:p>
            <a:pPr>
              <a:lnSpc>
                <a:spcPct val="130000"/>
              </a:lnSpc>
              <a:tabLst>
                <a:tab pos="1143000" algn="l"/>
                <a:tab pos="1314450" algn="l"/>
              </a:tabLst>
            </a:pPr>
            <a:r>
              <a:rPr lang="en-US" sz="1000">
                <a:latin typeface="Times New Roman" pitchFamily="18" charset="0"/>
              </a:rPr>
              <a:t>____ Ache	____Gripping	____ Occasional </a:t>
            </a:r>
            <a:r>
              <a:rPr lang="en-US" sz="900">
                <a:latin typeface="Times New Roman" pitchFamily="18" charset="0"/>
              </a:rPr>
              <a:t>(26-50%)</a:t>
            </a:r>
          </a:p>
          <a:p>
            <a:pPr>
              <a:lnSpc>
                <a:spcPct val="130000"/>
              </a:lnSpc>
              <a:tabLst>
                <a:tab pos="1143000" algn="l"/>
                <a:tab pos="1314450" algn="l"/>
              </a:tabLst>
            </a:pPr>
            <a:r>
              <a:rPr lang="en-US" sz="1000">
                <a:latin typeface="Times New Roman" pitchFamily="18" charset="0"/>
              </a:rPr>
              <a:t>____ Weak	____Burning		____ Intermittent </a:t>
            </a:r>
            <a:r>
              <a:rPr lang="en-US" sz="900">
                <a:latin typeface="Times New Roman" pitchFamily="18" charset="0"/>
              </a:rPr>
              <a:t>(25% or Less)</a:t>
            </a:r>
          </a:p>
          <a:p>
            <a:pPr>
              <a:lnSpc>
                <a:spcPct val="130000"/>
              </a:lnSpc>
              <a:tabLst>
                <a:tab pos="1143000" algn="l"/>
                <a:tab pos="1314450" algn="l"/>
              </a:tabLst>
            </a:pPr>
            <a:r>
              <a:rPr lang="en-US" sz="1000">
                <a:latin typeface="Times New Roman" pitchFamily="18" charset="0"/>
              </a:rPr>
              <a:t>____ Throbbing	____Tingling</a:t>
            </a:r>
          </a:p>
          <a:p>
            <a:pPr>
              <a:lnSpc>
                <a:spcPct val="130000"/>
              </a:lnSpc>
              <a:tabLst>
                <a:tab pos="1143000" algn="l"/>
                <a:tab pos="1314450" algn="l"/>
              </a:tabLst>
            </a:pPr>
            <a:r>
              <a:rPr lang="en-US" sz="1000">
                <a:latin typeface="Times New Roman" pitchFamily="18" charset="0"/>
              </a:rPr>
              <a:t> </a:t>
            </a:r>
          </a:p>
        </p:txBody>
      </p:sp>
      <p:sp>
        <p:nvSpPr>
          <p:cNvPr id="2065" name="Text Box 17"/>
          <p:cNvSpPr txBox="1">
            <a:spLocks noChangeArrowheads="1"/>
          </p:cNvSpPr>
          <p:nvPr/>
        </p:nvSpPr>
        <p:spPr bwMode="auto">
          <a:xfrm>
            <a:off x="2501900" y="6680200"/>
            <a:ext cx="2155825" cy="4064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chemeClr val="accent2"/>
            </a:outerShdw>
          </a:effectLst>
        </p:spPr>
        <p:txBody>
          <a:bodyPr>
            <a:spAutoFit/>
          </a:bodyPr>
          <a:lstStyle/>
          <a:p>
            <a:pPr algn="ctr"/>
            <a:r>
              <a:rPr lang="en-US" sz="1000" b="1">
                <a:latin typeface="Times New Roman" pitchFamily="18" charset="0"/>
              </a:rPr>
              <a:t>Mark on the pictures where you have pain or other symptoms</a:t>
            </a:r>
          </a:p>
        </p:txBody>
      </p:sp>
      <p:sp>
        <p:nvSpPr>
          <p:cNvPr id="2066" name="Line 18"/>
          <p:cNvSpPr>
            <a:spLocks noChangeShapeType="1"/>
          </p:cNvSpPr>
          <p:nvPr/>
        </p:nvSpPr>
        <p:spPr bwMode="auto">
          <a:xfrm>
            <a:off x="4676775" y="6905625"/>
            <a:ext cx="2667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stealth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067" name="Text Box 19"/>
          <p:cNvSpPr txBox="1">
            <a:spLocks noChangeArrowheads="1"/>
          </p:cNvSpPr>
          <p:nvPr/>
        </p:nvSpPr>
        <p:spPr bwMode="auto">
          <a:xfrm>
            <a:off x="5457825" y="8948738"/>
            <a:ext cx="1343025" cy="214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800" b="1"/>
              <a:t>Continued on next page</a:t>
            </a:r>
          </a:p>
        </p:txBody>
      </p:sp>
      <p:grpSp>
        <p:nvGrpSpPr>
          <p:cNvPr id="2068" name="Group 20"/>
          <p:cNvGrpSpPr>
            <a:grpSpLocks/>
          </p:cNvGrpSpPr>
          <p:nvPr/>
        </p:nvGrpSpPr>
        <p:grpSpPr bwMode="auto">
          <a:xfrm>
            <a:off x="6992" y="136528"/>
            <a:ext cx="2880081" cy="646113"/>
            <a:chOff x="3665" y="4951"/>
            <a:chExt cx="204" cy="407"/>
          </a:xfrm>
        </p:grpSpPr>
        <p:sp>
          <p:nvSpPr>
            <p:cNvPr id="2069" name="Text Box 21"/>
            <p:cNvSpPr txBox="1">
              <a:spLocks noChangeArrowheads="1"/>
            </p:cNvSpPr>
            <p:nvPr/>
          </p:nvSpPr>
          <p:spPr bwMode="auto">
            <a:xfrm>
              <a:off x="3665" y="4951"/>
              <a:ext cx="204" cy="40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eaLnBrk="0" hangingPunct="0"/>
              <a:r>
                <a:rPr lang="en-US" sz="2000" b="1" dirty="0" smtClean="0">
                  <a:effectLst>
                    <a:outerShdw blurRad="38100" dist="38100" dir="2700000" algn="tl">
                      <a:srgbClr val="C0C0C0"/>
                    </a:outerShdw>
                  </a:effectLst>
                  <a:latin typeface="Tempus Sans ITC" pitchFamily="82" charset="0"/>
                </a:rPr>
                <a:t>OC Back &amp; Body Doctors</a:t>
              </a:r>
            </a:p>
            <a:p>
              <a:pPr eaLnBrk="0" hangingPunct="0"/>
              <a:endParaRPr lang="en-US" sz="16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empus Sans ITC" pitchFamily="82" charset="0"/>
              </a:endParaRPr>
            </a:p>
          </p:txBody>
        </p:sp>
        <p:sp>
          <p:nvSpPr>
            <p:cNvPr id="2070" name="Text Box 22"/>
            <p:cNvSpPr txBox="1">
              <a:spLocks noChangeArrowheads="1"/>
            </p:cNvSpPr>
            <p:nvPr/>
          </p:nvSpPr>
          <p:spPr bwMode="auto">
            <a:xfrm>
              <a:off x="3725" y="4965"/>
              <a:ext cx="116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eaLnBrk="0" hangingPunct="0"/>
              <a:endParaRPr lang="en-US" sz="3200" b="1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empus Sans ITC" pitchFamily="82" charset="0"/>
              </a:endParaRPr>
            </a:p>
          </p:txBody>
        </p:sp>
      </p:grpSp>
      <p:sp>
        <p:nvSpPr>
          <p:cNvPr id="2072" name="Text Box 24"/>
          <p:cNvSpPr txBox="1">
            <a:spLocks noChangeArrowheads="1"/>
          </p:cNvSpPr>
          <p:nvPr/>
        </p:nvSpPr>
        <p:spPr bwMode="auto">
          <a:xfrm>
            <a:off x="4912995" y="1885950"/>
            <a:ext cx="2066925" cy="198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700" dirty="0" smtClean="0"/>
              <a:t>(Needed For Appointment Confirmation!)</a:t>
            </a:r>
            <a:endParaRPr lang="en-US" sz="700" dirty="0"/>
          </a:p>
        </p:txBody>
      </p:sp>
      <p:sp>
        <p:nvSpPr>
          <p:cNvPr id="2073" name="Text Box 25"/>
          <p:cNvSpPr txBox="1">
            <a:spLocks noChangeArrowheads="1"/>
          </p:cNvSpPr>
          <p:nvPr/>
        </p:nvSpPr>
        <p:spPr bwMode="auto">
          <a:xfrm>
            <a:off x="209550" y="2190750"/>
            <a:ext cx="6648450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100">
                <a:latin typeface="Times New Roman" pitchFamily="18" charset="0"/>
              </a:rPr>
              <a:t>Emergency Contact Name ________________________________ Phone _______________________________</a:t>
            </a:r>
          </a:p>
        </p:txBody>
      </p:sp>
      <p:pic>
        <p:nvPicPr>
          <p:cNvPr id="2074" name="Picture 26" descr="Body%20images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927600" y="5376863"/>
            <a:ext cx="1671638" cy="20542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30" name="Rectangle 10"/>
          <p:cNvSpPr>
            <a:spLocks noChangeArrowheads="1"/>
          </p:cNvSpPr>
          <p:nvPr/>
        </p:nvSpPr>
        <p:spPr bwMode="auto">
          <a:xfrm>
            <a:off x="171450" y="7143750"/>
            <a:ext cx="6515100" cy="17145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chemeClr val="accent2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5126" name="Rectangle 6"/>
          <p:cNvSpPr>
            <a:spLocks noChangeArrowheads="1"/>
          </p:cNvSpPr>
          <p:nvPr/>
        </p:nvSpPr>
        <p:spPr bwMode="auto">
          <a:xfrm>
            <a:off x="171450" y="400050"/>
            <a:ext cx="6515100" cy="64770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chemeClr val="accent2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5125" name="Text Box 5"/>
          <p:cNvSpPr txBox="1">
            <a:spLocks noChangeArrowheads="1"/>
          </p:cNvSpPr>
          <p:nvPr/>
        </p:nvSpPr>
        <p:spPr bwMode="auto">
          <a:xfrm>
            <a:off x="174625" y="376238"/>
            <a:ext cx="6486525" cy="6700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lnSpc>
                <a:spcPct val="130000"/>
              </a:lnSpc>
              <a:buFontTx/>
              <a:buAutoNum type="arabicPeriod" startAt="12"/>
              <a:tabLst>
                <a:tab pos="1485900" algn="l"/>
                <a:tab pos="2171700" algn="l"/>
              </a:tabLst>
            </a:pPr>
            <a:r>
              <a:rPr lang="en-US" sz="1000">
                <a:latin typeface="Times New Roman" pitchFamily="18" charset="0"/>
              </a:rPr>
              <a:t>Have you seen other Doctor(s) for this condition? ____Chiropractor  ____MD  ____Osteopath  ____P.T.  ____Other</a:t>
            </a:r>
          </a:p>
          <a:p>
            <a:pPr marL="342900" indent="-342900">
              <a:lnSpc>
                <a:spcPct val="130000"/>
              </a:lnSpc>
              <a:buFontTx/>
              <a:buAutoNum type="arabicPeriod" startAt="12"/>
              <a:tabLst>
                <a:tab pos="1485900" algn="l"/>
                <a:tab pos="2171700" algn="l"/>
              </a:tabLst>
            </a:pPr>
            <a:r>
              <a:rPr lang="en-US" sz="1000">
                <a:latin typeface="Times New Roman" pitchFamily="18" charset="0"/>
              </a:rPr>
              <a:t>Name of Doctor(s)________________________  Phone (         )____________  Date of last treatment____________</a:t>
            </a:r>
          </a:p>
          <a:p>
            <a:pPr marL="342900" indent="-342900">
              <a:lnSpc>
                <a:spcPct val="130000"/>
              </a:lnSpc>
              <a:buFontTx/>
              <a:buAutoNum type="arabicPeriod" startAt="12"/>
              <a:tabLst>
                <a:tab pos="1485900" algn="l"/>
                <a:tab pos="2171700" algn="l"/>
              </a:tabLst>
            </a:pPr>
            <a:r>
              <a:rPr lang="en-US" sz="1000">
                <a:latin typeface="Times New Roman" pitchFamily="18" charset="0"/>
              </a:rPr>
              <a:t>What makes your problem </a:t>
            </a:r>
            <a:r>
              <a:rPr lang="en-US" sz="1000" b="1">
                <a:latin typeface="Times New Roman" pitchFamily="18" charset="0"/>
              </a:rPr>
              <a:t>better?</a:t>
            </a:r>
            <a:r>
              <a:rPr lang="en-US" sz="1000">
                <a:latin typeface="Times New Roman" pitchFamily="18" charset="0"/>
              </a:rPr>
              <a:t>	___Nothing  ___Rest  ___Walking  ___Standing  ___Sitting  ___Exercise</a:t>
            </a:r>
          </a:p>
          <a:p>
            <a:pPr marL="342900" indent="-342900">
              <a:lnSpc>
                <a:spcPct val="130000"/>
              </a:lnSpc>
              <a:tabLst>
                <a:tab pos="1485900" algn="l"/>
                <a:tab pos="2171700" algn="l"/>
              </a:tabLst>
            </a:pPr>
            <a:r>
              <a:rPr lang="en-US" sz="1000">
                <a:latin typeface="Times New Roman" pitchFamily="18" charset="0"/>
              </a:rPr>
              <a:t>			___Heat  ___Ice  ___Other __________________________________________</a:t>
            </a:r>
          </a:p>
          <a:p>
            <a:pPr marL="342900" indent="-342900">
              <a:lnSpc>
                <a:spcPct val="130000"/>
              </a:lnSpc>
              <a:buFontTx/>
              <a:buAutoNum type="arabicPeriod" startAt="12"/>
              <a:tabLst>
                <a:tab pos="1485900" algn="l"/>
                <a:tab pos="2171700" algn="l"/>
              </a:tabLst>
            </a:pPr>
            <a:r>
              <a:rPr lang="en-US" sz="1000">
                <a:latin typeface="Times New Roman" pitchFamily="18" charset="0"/>
              </a:rPr>
              <a:t>What makes your problem </a:t>
            </a:r>
            <a:r>
              <a:rPr lang="en-US" sz="1000" b="1">
                <a:latin typeface="Times New Roman" pitchFamily="18" charset="0"/>
              </a:rPr>
              <a:t>worse</a:t>
            </a:r>
            <a:r>
              <a:rPr lang="en-US" sz="1000">
                <a:latin typeface="Times New Roman" pitchFamily="18" charset="0"/>
              </a:rPr>
              <a:t>?	___Nothing  ___Rest  ___Walking  ___Standing  ___Sitting  ___Exercise</a:t>
            </a:r>
          </a:p>
          <a:p>
            <a:pPr marL="2171700" lvl="4" indent="-342900">
              <a:lnSpc>
                <a:spcPct val="130000"/>
              </a:lnSpc>
              <a:tabLst>
                <a:tab pos="1485900" algn="l"/>
                <a:tab pos="2171700" algn="l"/>
              </a:tabLst>
            </a:pPr>
            <a:r>
              <a:rPr lang="en-US" sz="1000">
                <a:latin typeface="Times New Roman" pitchFamily="18" charset="0"/>
              </a:rPr>
              <a:t>	___Bending  ___Lifting  ___Coughing/Sneezing  ___Other  ________________</a:t>
            </a:r>
          </a:p>
          <a:p>
            <a:pPr marL="342900" indent="-342900">
              <a:lnSpc>
                <a:spcPct val="130000"/>
              </a:lnSpc>
              <a:buFontTx/>
              <a:buAutoNum type="arabicPeriod" startAt="12"/>
              <a:tabLst>
                <a:tab pos="1485900" algn="l"/>
                <a:tab pos="2171700" algn="l"/>
              </a:tabLst>
            </a:pPr>
            <a:r>
              <a:rPr lang="en-US" sz="1000">
                <a:latin typeface="Times New Roman" pitchFamily="18" charset="0"/>
              </a:rPr>
              <a:t>Are your complaints affecting your ability to move around?  (walk, run, pick up things, swing your arms freely, move your head, wiggle your fingers)   ___Yes  ___No   If yes, how?_____________________________________</a:t>
            </a:r>
          </a:p>
          <a:p>
            <a:pPr marL="342900" indent="-342900">
              <a:lnSpc>
                <a:spcPct val="130000"/>
              </a:lnSpc>
              <a:tabLst>
                <a:tab pos="1485900" algn="l"/>
                <a:tab pos="2171700" algn="l"/>
              </a:tabLst>
            </a:pPr>
            <a:r>
              <a:rPr lang="en-US" sz="1000">
                <a:latin typeface="Times New Roman" pitchFamily="18" charset="0"/>
              </a:rPr>
              <a:t>	_____________________________________________________________________________________________</a:t>
            </a:r>
          </a:p>
          <a:p>
            <a:pPr marL="342900" indent="-342900">
              <a:lnSpc>
                <a:spcPct val="130000"/>
              </a:lnSpc>
              <a:buFontTx/>
              <a:buAutoNum type="arabicPeriod" startAt="12"/>
              <a:tabLst>
                <a:tab pos="1485900" algn="l"/>
                <a:tab pos="2171700" algn="l"/>
              </a:tabLst>
            </a:pPr>
            <a:r>
              <a:rPr lang="en-US" sz="1000">
                <a:latin typeface="Times New Roman" pitchFamily="18" charset="0"/>
              </a:rPr>
              <a:t>When the problem is at its worst, explain exactly how it feels____________________________________________</a:t>
            </a:r>
          </a:p>
          <a:p>
            <a:pPr marL="342900" indent="-342900">
              <a:lnSpc>
                <a:spcPct val="130000"/>
              </a:lnSpc>
              <a:tabLst>
                <a:tab pos="1485900" algn="l"/>
                <a:tab pos="2171700" algn="l"/>
              </a:tabLst>
            </a:pPr>
            <a:r>
              <a:rPr lang="en-US" sz="1000">
                <a:latin typeface="Times New Roman" pitchFamily="18" charset="0"/>
              </a:rPr>
              <a:t>	_____________________________________________________________________________________________</a:t>
            </a:r>
          </a:p>
          <a:p>
            <a:pPr marL="342900" indent="-342900">
              <a:lnSpc>
                <a:spcPct val="130000"/>
              </a:lnSpc>
              <a:buFontTx/>
              <a:buAutoNum type="arabicPeriod" startAt="16"/>
              <a:tabLst>
                <a:tab pos="1485900" algn="l"/>
                <a:tab pos="2171700" algn="l"/>
              </a:tabLst>
            </a:pPr>
            <a:r>
              <a:rPr lang="en-US" sz="1000">
                <a:latin typeface="Times New Roman" pitchFamily="18" charset="0"/>
              </a:rPr>
              <a:t>How do your complaints affect you at:</a:t>
            </a:r>
          </a:p>
          <a:p>
            <a:pPr marL="800100" lvl="1" indent="-342900">
              <a:lnSpc>
                <a:spcPct val="130000"/>
              </a:lnSpc>
              <a:tabLst>
                <a:tab pos="1485900" algn="l"/>
                <a:tab pos="2171700" algn="l"/>
              </a:tabLst>
            </a:pPr>
            <a:r>
              <a:rPr lang="en-US" sz="1000" b="1">
                <a:latin typeface="Times New Roman" pitchFamily="18" charset="0"/>
              </a:rPr>
              <a:t>Work</a:t>
            </a:r>
            <a:r>
              <a:rPr lang="en-US" sz="1000">
                <a:latin typeface="Times New Roman" pitchFamily="18" charset="0"/>
              </a:rPr>
              <a:t> (eg. Computer work, concentration levels, travel, sitting)</a:t>
            </a:r>
          </a:p>
          <a:p>
            <a:pPr marL="800100" lvl="1" indent="-342900">
              <a:lnSpc>
                <a:spcPct val="130000"/>
              </a:lnSpc>
              <a:tabLst>
                <a:tab pos="1485900" algn="l"/>
                <a:tab pos="2171700" algn="l"/>
              </a:tabLst>
            </a:pPr>
            <a:r>
              <a:rPr lang="en-US" sz="1000">
                <a:latin typeface="Times New Roman" pitchFamily="18" charset="0"/>
              </a:rPr>
              <a:t>____________________________________________________________________________________________</a:t>
            </a:r>
          </a:p>
          <a:p>
            <a:pPr marL="800100" lvl="1" indent="-342900">
              <a:lnSpc>
                <a:spcPct val="130000"/>
              </a:lnSpc>
              <a:tabLst>
                <a:tab pos="1485900" algn="l"/>
                <a:tab pos="2171700" algn="l"/>
              </a:tabLst>
            </a:pPr>
            <a:r>
              <a:rPr lang="en-US" sz="1000" b="1">
                <a:latin typeface="Times New Roman" pitchFamily="18" charset="0"/>
              </a:rPr>
              <a:t>Home</a:t>
            </a:r>
            <a:r>
              <a:rPr lang="en-US" sz="1000">
                <a:latin typeface="Times New Roman" pitchFamily="18" charset="0"/>
              </a:rPr>
              <a:t> (eg. Cleaning, cooking, laundry, gardening)</a:t>
            </a:r>
          </a:p>
          <a:p>
            <a:pPr marL="800100" lvl="1" indent="-342900">
              <a:lnSpc>
                <a:spcPct val="130000"/>
              </a:lnSpc>
              <a:tabLst>
                <a:tab pos="1485900" algn="l"/>
                <a:tab pos="2171700" algn="l"/>
              </a:tabLst>
            </a:pPr>
            <a:r>
              <a:rPr lang="en-US" sz="1000">
                <a:latin typeface="Times New Roman" pitchFamily="18" charset="0"/>
              </a:rPr>
              <a:t>____________________________________________________________________________________________</a:t>
            </a:r>
          </a:p>
          <a:p>
            <a:pPr marL="800100" lvl="1" indent="-342900">
              <a:lnSpc>
                <a:spcPct val="130000"/>
              </a:lnSpc>
              <a:tabLst>
                <a:tab pos="1485900" algn="l"/>
                <a:tab pos="2171700" algn="l"/>
              </a:tabLst>
            </a:pPr>
            <a:r>
              <a:rPr lang="en-US" sz="1000" b="1">
                <a:latin typeface="Times New Roman" pitchFamily="18" charset="0"/>
              </a:rPr>
              <a:t>Other Activities</a:t>
            </a:r>
            <a:r>
              <a:rPr lang="en-US" sz="1000">
                <a:latin typeface="Times New Roman" pitchFamily="18" charset="0"/>
              </a:rPr>
              <a:t> (eg. Driving, sports, playing with children, exercising)</a:t>
            </a:r>
          </a:p>
          <a:p>
            <a:pPr marL="800100" lvl="1" indent="-342900">
              <a:lnSpc>
                <a:spcPct val="130000"/>
              </a:lnSpc>
              <a:tabLst>
                <a:tab pos="1485900" algn="l"/>
                <a:tab pos="2171700" algn="l"/>
              </a:tabLst>
            </a:pPr>
            <a:r>
              <a:rPr lang="en-US" sz="1000">
                <a:latin typeface="Times New Roman" pitchFamily="18" charset="0"/>
              </a:rPr>
              <a:t>____________________________________________________________________________________________</a:t>
            </a:r>
          </a:p>
          <a:p>
            <a:pPr marL="342900" indent="-342900">
              <a:lnSpc>
                <a:spcPct val="130000"/>
              </a:lnSpc>
              <a:buFontTx/>
              <a:buAutoNum type="arabicPeriod" startAt="16"/>
              <a:tabLst>
                <a:tab pos="1485900" algn="l"/>
                <a:tab pos="2171700" algn="l"/>
              </a:tabLst>
            </a:pPr>
            <a:r>
              <a:rPr lang="en-US" sz="1000">
                <a:latin typeface="Times New Roman" pitchFamily="18" charset="0"/>
              </a:rPr>
              <a:t>Do you sleep well?	     Yes	   No</a:t>
            </a:r>
          </a:p>
          <a:p>
            <a:pPr marL="342900" indent="-342900">
              <a:lnSpc>
                <a:spcPct val="130000"/>
              </a:lnSpc>
              <a:buFontTx/>
              <a:buAutoNum type="arabicPeriod" startAt="16"/>
              <a:tabLst>
                <a:tab pos="1485900" algn="l"/>
                <a:tab pos="2171700" algn="l"/>
              </a:tabLst>
            </a:pPr>
            <a:r>
              <a:rPr lang="en-US" sz="1000">
                <a:latin typeface="Times New Roman" pitchFamily="18" charset="0"/>
              </a:rPr>
              <a:t>How many hours per night do you sleep? (Average)____________________________________________________</a:t>
            </a:r>
          </a:p>
          <a:p>
            <a:pPr marL="342900" indent="-342900">
              <a:lnSpc>
                <a:spcPct val="130000"/>
              </a:lnSpc>
              <a:buFontTx/>
              <a:buAutoNum type="arabicPeriod" startAt="16"/>
              <a:tabLst>
                <a:tab pos="1485900" algn="l"/>
                <a:tab pos="2171700" algn="l"/>
              </a:tabLst>
            </a:pPr>
            <a:r>
              <a:rPr lang="en-US" sz="1000">
                <a:latin typeface="Times New Roman" pitchFamily="18" charset="0"/>
              </a:rPr>
              <a:t>Do you…</a:t>
            </a:r>
          </a:p>
          <a:p>
            <a:pPr marL="800100" lvl="1" indent="-342900">
              <a:lnSpc>
                <a:spcPct val="130000"/>
              </a:lnSpc>
              <a:tabLst>
                <a:tab pos="1485900" algn="l"/>
                <a:tab pos="2171700" algn="l"/>
              </a:tabLst>
            </a:pPr>
            <a:r>
              <a:rPr lang="en-US" sz="1000">
                <a:latin typeface="Times New Roman" pitchFamily="18" charset="0"/>
              </a:rPr>
              <a:t>Have trouble falling asleep?		Yes___	No___</a:t>
            </a:r>
          </a:p>
          <a:p>
            <a:pPr marL="800100" lvl="1" indent="-342900">
              <a:lnSpc>
                <a:spcPct val="130000"/>
              </a:lnSpc>
              <a:tabLst>
                <a:tab pos="1485900" algn="l"/>
                <a:tab pos="2171700" algn="l"/>
              </a:tabLst>
            </a:pPr>
            <a:r>
              <a:rPr lang="en-US" sz="1000">
                <a:latin typeface="Times New Roman" pitchFamily="18" charset="0"/>
              </a:rPr>
              <a:t>Awaken in the middle of the night?	Yes___	No___</a:t>
            </a:r>
          </a:p>
          <a:p>
            <a:pPr marL="800100" lvl="1" indent="-342900">
              <a:lnSpc>
                <a:spcPct val="130000"/>
              </a:lnSpc>
              <a:tabLst>
                <a:tab pos="1485900" algn="l"/>
                <a:tab pos="2171700" algn="l"/>
              </a:tabLst>
            </a:pPr>
            <a:r>
              <a:rPr lang="en-US" sz="1000">
                <a:latin typeface="Times New Roman" pitchFamily="18" charset="0"/>
              </a:rPr>
              <a:t>Wake up feeling tired?		Yes___	No___</a:t>
            </a:r>
          </a:p>
          <a:p>
            <a:pPr marL="342900" indent="-342900">
              <a:lnSpc>
                <a:spcPct val="130000"/>
              </a:lnSpc>
              <a:buFontTx/>
              <a:buAutoNum type="arabicPeriod" startAt="16"/>
              <a:tabLst>
                <a:tab pos="1485900" algn="l"/>
                <a:tab pos="2171700" algn="l"/>
              </a:tabLst>
            </a:pPr>
            <a:r>
              <a:rPr lang="en-US" sz="1000">
                <a:latin typeface="Times New Roman" pitchFamily="18" charset="0"/>
              </a:rPr>
              <a:t>Since you began suffering with this problem, what  have you tried that </a:t>
            </a:r>
            <a:r>
              <a:rPr lang="en-US" sz="1000" b="1" u="sng">
                <a:latin typeface="Times New Roman" pitchFamily="18" charset="0"/>
              </a:rPr>
              <a:t>did not work</a:t>
            </a:r>
            <a:r>
              <a:rPr lang="en-US" sz="1000" u="sng">
                <a:latin typeface="Times New Roman" pitchFamily="18" charset="0"/>
              </a:rPr>
              <a:t>?</a:t>
            </a:r>
            <a:r>
              <a:rPr lang="en-US" sz="1000">
                <a:latin typeface="Times New Roman" pitchFamily="18" charset="0"/>
              </a:rPr>
              <a:t>  (eg.  Ice, Heat, Rest, Over the Counter Meds., Prescription Drugs, Stretching)_______ ________________________________________________</a:t>
            </a:r>
          </a:p>
          <a:p>
            <a:pPr marL="342900" indent="-342900">
              <a:lnSpc>
                <a:spcPct val="130000"/>
              </a:lnSpc>
              <a:tabLst>
                <a:tab pos="1485900" algn="l"/>
                <a:tab pos="2171700" algn="l"/>
              </a:tabLst>
            </a:pPr>
            <a:r>
              <a:rPr lang="en-US" sz="1000">
                <a:latin typeface="Times New Roman" pitchFamily="18" charset="0"/>
              </a:rPr>
              <a:t>	_____________________________________________________________________________________________</a:t>
            </a:r>
          </a:p>
          <a:p>
            <a:pPr marL="342900" indent="-342900">
              <a:lnSpc>
                <a:spcPct val="130000"/>
              </a:lnSpc>
              <a:buFontTx/>
              <a:buAutoNum type="arabicPeriod" startAt="19"/>
              <a:tabLst>
                <a:tab pos="1485900" algn="l"/>
                <a:tab pos="2171700" algn="l"/>
              </a:tabLst>
            </a:pPr>
            <a:r>
              <a:rPr lang="en-US" sz="1000">
                <a:latin typeface="Times New Roman" pitchFamily="18" charset="0"/>
              </a:rPr>
              <a:t>Are you interested in relieving your </a:t>
            </a:r>
            <a:r>
              <a:rPr lang="en-US" sz="1000" b="1">
                <a:latin typeface="Times New Roman" pitchFamily="18" charset="0"/>
              </a:rPr>
              <a:t>symptoms only</a:t>
            </a:r>
            <a:r>
              <a:rPr lang="en-US" sz="1000">
                <a:latin typeface="Times New Roman" pitchFamily="18" charset="0"/>
              </a:rPr>
              <a:t> or </a:t>
            </a:r>
            <a:r>
              <a:rPr lang="en-US" sz="1000" b="1">
                <a:latin typeface="Times New Roman" pitchFamily="18" charset="0"/>
              </a:rPr>
              <a:t>correcting the cause</a:t>
            </a:r>
            <a:r>
              <a:rPr lang="en-US" sz="1000">
                <a:latin typeface="Times New Roman" pitchFamily="18" charset="0"/>
              </a:rPr>
              <a:t> of your symptoms?</a:t>
            </a:r>
          </a:p>
          <a:p>
            <a:pPr marL="342900" indent="-342900">
              <a:lnSpc>
                <a:spcPct val="130000"/>
              </a:lnSpc>
              <a:tabLst>
                <a:tab pos="1485900" algn="l"/>
                <a:tab pos="2171700" algn="l"/>
              </a:tabLst>
            </a:pPr>
            <a:r>
              <a:rPr lang="en-US" sz="1000">
                <a:latin typeface="Times New Roman" pitchFamily="18" charset="0"/>
              </a:rPr>
              <a:t>	I want to correct the cause of my symptoms                                   I want to receive symptom relief only</a:t>
            </a:r>
          </a:p>
          <a:p>
            <a:pPr marL="342900" indent="-342900">
              <a:lnSpc>
                <a:spcPct val="130000"/>
              </a:lnSpc>
              <a:spcBef>
                <a:spcPct val="20000"/>
              </a:spcBef>
              <a:buFontTx/>
              <a:buAutoNum type="arabicPeriod" startAt="20"/>
              <a:tabLst>
                <a:tab pos="1485900" algn="l"/>
                <a:tab pos="2171700" algn="l"/>
              </a:tabLst>
            </a:pPr>
            <a:r>
              <a:rPr lang="en-US" sz="1000">
                <a:latin typeface="Times New Roman" pitchFamily="18" charset="0"/>
              </a:rPr>
              <a:t>List all  activities that this problem prevents you from doing either partially or totally, that you would like to be doing again? __________________________________________________________________________________</a:t>
            </a:r>
          </a:p>
          <a:p>
            <a:pPr marL="342900" indent="-342900">
              <a:lnSpc>
                <a:spcPct val="130000"/>
              </a:lnSpc>
              <a:spcBef>
                <a:spcPct val="20000"/>
              </a:spcBef>
              <a:tabLst>
                <a:tab pos="1485900" algn="l"/>
                <a:tab pos="2171700" algn="l"/>
              </a:tabLst>
            </a:pPr>
            <a:r>
              <a:rPr lang="en-US" sz="1000">
                <a:latin typeface="Times New Roman" pitchFamily="18" charset="0"/>
              </a:rPr>
              <a:t>	_____________________________________________________________________________________________</a:t>
            </a:r>
          </a:p>
          <a:p>
            <a:pPr marL="342900" indent="-342900">
              <a:lnSpc>
                <a:spcPct val="130000"/>
              </a:lnSpc>
              <a:tabLst>
                <a:tab pos="1485900" algn="l"/>
                <a:tab pos="2171700" algn="l"/>
              </a:tabLst>
            </a:pPr>
            <a:r>
              <a:rPr lang="en-US" sz="1000">
                <a:latin typeface="Times New Roman" pitchFamily="18" charset="0"/>
              </a:rPr>
              <a:t>	 </a:t>
            </a:r>
          </a:p>
        </p:txBody>
      </p:sp>
      <p:sp>
        <p:nvSpPr>
          <p:cNvPr id="5127" name="Text Box 7"/>
          <p:cNvSpPr txBox="1">
            <a:spLocks noChangeArrowheads="1"/>
          </p:cNvSpPr>
          <p:nvPr/>
        </p:nvSpPr>
        <p:spPr bwMode="auto">
          <a:xfrm>
            <a:off x="184150" y="11113"/>
            <a:ext cx="3192463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400" b="1">
                <a:latin typeface="Times New Roman" pitchFamily="18" charset="0"/>
              </a:rPr>
              <a:t>Patient Health Questionnaire </a:t>
            </a:r>
            <a:r>
              <a:rPr lang="en-US" sz="1200" b="1">
                <a:latin typeface="Times New Roman" pitchFamily="18" charset="0"/>
              </a:rPr>
              <a:t>(continued)</a:t>
            </a:r>
          </a:p>
        </p:txBody>
      </p:sp>
      <p:sp>
        <p:nvSpPr>
          <p:cNvPr id="5128" name="Text Box 8"/>
          <p:cNvSpPr txBox="1">
            <a:spLocks noChangeArrowheads="1"/>
          </p:cNvSpPr>
          <p:nvPr/>
        </p:nvSpPr>
        <p:spPr bwMode="auto">
          <a:xfrm>
            <a:off x="203200" y="7158038"/>
            <a:ext cx="6486525" cy="1644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170000"/>
              </a:lnSpc>
              <a:tabLst>
                <a:tab pos="1485900" algn="l"/>
                <a:tab pos="1714500" algn="l"/>
                <a:tab pos="3314700" algn="l"/>
                <a:tab pos="4914900" algn="l"/>
              </a:tabLst>
            </a:pPr>
            <a:r>
              <a:rPr lang="en-US" sz="1000">
                <a:latin typeface="Times New Roman" pitchFamily="18" charset="0"/>
              </a:rPr>
              <a:t>Occupation______________________  FT___  PT___  Has your work status changed due to this complaint?  Yes__  No__</a:t>
            </a:r>
          </a:p>
          <a:p>
            <a:pPr>
              <a:lnSpc>
                <a:spcPct val="170000"/>
              </a:lnSpc>
              <a:tabLst>
                <a:tab pos="1485900" algn="l"/>
                <a:tab pos="1714500" algn="l"/>
                <a:tab pos="3314700" algn="l"/>
                <a:tab pos="4914900" algn="l"/>
              </a:tabLst>
            </a:pPr>
            <a:r>
              <a:rPr lang="en-US" sz="1000">
                <a:latin typeface="Times New Roman" pitchFamily="18" charset="0"/>
              </a:rPr>
              <a:t>Physical activities at work:  	__Sitting more than 50% of day  __Light labor  __Moderate labor  </a:t>
            </a:r>
          </a:p>
          <a:p>
            <a:pPr>
              <a:lnSpc>
                <a:spcPct val="170000"/>
              </a:lnSpc>
              <a:tabLst>
                <a:tab pos="1485900" algn="l"/>
                <a:tab pos="1714500" algn="l"/>
                <a:tab pos="3314700" algn="l"/>
                <a:tab pos="4914900" algn="l"/>
              </a:tabLst>
            </a:pPr>
            <a:r>
              <a:rPr lang="en-US" sz="1000">
                <a:latin typeface="Times New Roman" pitchFamily="18" charset="0"/>
              </a:rPr>
              <a:t>	__Heavy labor  __Repeated motion</a:t>
            </a:r>
          </a:p>
          <a:p>
            <a:pPr>
              <a:lnSpc>
                <a:spcPct val="170000"/>
              </a:lnSpc>
              <a:tabLst>
                <a:tab pos="1485900" algn="l"/>
                <a:tab pos="1714500" algn="l"/>
                <a:tab pos="3314700" algn="l"/>
                <a:tab pos="4914900" algn="l"/>
              </a:tabLst>
            </a:pPr>
            <a:r>
              <a:rPr lang="en-US" sz="1000">
                <a:latin typeface="Times New Roman" pitchFamily="18" charset="0"/>
              </a:rPr>
              <a:t>Does your job involve lifting?  ___Pounds  ___Occasionally  ___Frequently  ___Constantly</a:t>
            </a:r>
          </a:p>
          <a:p>
            <a:pPr>
              <a:lnSpc>
                <a:spcPct val="170000"/>
              </a:lnSpc>
              <a:tabLst>
                <a:tab pos="1485900" algn="l"/>
                <a:tab pos="1714500" algn="l"/>
                <a:tab pos="3314700" algn="l"/>
                <a:tab pos="4914900" algn="l"/>
              </a:tabLst>
            </a:pPr>
            <a:r>
              <a:rPr lang="en-US" sz="1000">
                <a:latin typeface="Times New Roman" pitchFamily="18" charset="0"/>
              </a:rPr>
              <a:t>Additional job requirements:  ___Bending  ___Twisting  ___Stooping  ___Turning  ___Carrying  ___Walking  ___Other</a:t>
            </a:r>
          </a:p>
          <a:p>
            <a:pPr>
              <a:lnSpc>
                <a:spcPct val="170000"/>
              </a:lnSpc>
              <a:tabLst>
                <a:tab pos="1485900" algn="l"/>
                <a:tab pos="1714500" algn="l"/>
                <a:tab pos="3314700" algn="l"/>
                <a:tab pos="4914900" algn="l"/>
              </a:tabLst>
            </a:pPr>
            <a:r>
              <a:rPr lang="en-US" sz="1000">
                <a:latin typeface="Times New Roman" pitchFamily="18" charset="0"/>
              </a:rPr>
              <a:t>Is your job associated with potentially harmful chemicals (eg pesticides, radioactivity, solvents) _____________________</a:t>
            </a:r>
          </a:p>
        </p:txBody>
      </p:sp>
      <p:sp>
        <p:nvSpPr>
          <p:cNvPr id="5129" name="Text Box 9"/>
          <p:cNvSpPr txBox="1">
            <a:spLocks noChangeArrowheads="1"/>
          </p:cNvSpPr>
          <p:nvPr/>
        </p:nvSpPr>
        <p:spPr bwMode="auto">
          <a:xfrm>
            <a:off x="184150" y="6869113"/>
            <a:ext cx="21717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400" b="1">
                <a:latin typeface="Times New Roman" pitchFamily="18" charset="0"/>
              </a:rPr>
              <a:t>Occupational Information</a:t>
            </a:r>
            <a:endParaRPr lang="en-US" sz="1200" b="1">
              <a:latin typeface="Times New Roman" pitchFamily="18" charset="0"/>
            </a:endParaRPr>
          </a:p>
        </p:txBody>
      </p:sp>
      <p:sp>
        <p:nvSpPr>
          <p:cNvPr id="5131" name="Text Box 11"/>
          <p:cNvSpPr txBox="1">
            <a:spLocks noChangeArrowheads="1"/>
          </p:cNvSpPr>
          <p:nvPr/>
        </p:nvSpPr>
        <p:spPr bwMode="auto">
          <a:xfrm>
            <a:off x="5518150" y="8856663"/>
            <a:ext cx="1273175" cy="214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800"/>
              <a:t>Continued on next page</a:t>
            </a:r>
          </a:p>
        </p:txBody>
      </p:sp>
      <p:sp>
        <p:nvSpPr>
          <p:cNvPr id="5132" name="Rectangle 12"/>
          <p:cNvSpPr>
            <a:spLocks noChangeArrowheads="1"/>
          </p:cNvSpPr>
          <p:nvPr/>
        </p:nvSpPr>
        <p:spPr bwMode="auto">
          <a:xfrm>
            <a:off x="5915025" y="5994400"/>
            <a:ext cx="182563" cy="16033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7961" dir="2700000" algn="ctr" rotWithShape="0">
              <a:srgbClr val="333399"/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5133" name="Rectangle 13"/>
          <p:cNvSpPr>
            <a:spLocks noChangeArrowheads="1"/>
          </p:cNvSpPr>
          <p:nvPr/>
        </p:nvSpPr>
        <p:spPr bwMode="auto">
          <a:xfrm>
            <a:off x="2876550" y="6032500"/>
            <a:ext cx="192088" cy="150813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7961" dir="2700000" algn="ctr" rotWithShape="0">
              <a:srgbClr val="333399"/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5134" name="Rectangle 14"/>
          <p:cNvSpPr>
            <a:spLocks noChangeArrowheads="1"/>
          </p:cNvSpPr>
          <p:nvPr/>
        </p:nvSpPr>
        <p:spPr bwMode="auto">
          <a:xfrm>
            <a:off x="1736725" y="4046538"/>
            <a:ext cx="115888" cy="10318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7961" dir="2700000" algn="ctr" rotWithShape="0">
              <a:srgbClr val="333399"/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5135" name="Rectangle 15"/>
          <p:cNvSpPr>
            <a:spLocks noChangeArrowheads="1"/>
          </p:cNvSpPr>
          <p:nvPr/>
        </p:nvSpPr>
        <p:spPr bwMode="auto">
          <a:xfrm>
            <a:off x="2365375" y="4046538"/>
            <a:ext cx="115888" cy="10318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7961" dir="2700000" algn="ctr" rotWithShape="0">
              <a:srgbClr val="333399"/>
            </a:outerShdw>
          </a:effec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39" name="Rectangle 95"/>
          <p:cNvSpPr>
            <a:spLocks noChangeArrowheads="1"/>
          </p:cNvSpPr>
          <p:nvPr/>
        </p:nvSpPr>
        <p:spPr bwMode="auto">
          <a:xfrm>
            <a:off x="171450" y="6296025"/>
            <a:ext cx="6515100" cy="227647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chemeClr val="accent2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6216" name="Rectangle 72"/>
          <p:cNvSpPr>
            <a:spLocks noChangeArrowheads="1"/>
          </p:cNvSpPr>
          <p:nvPr/>
        </p:nvSpPr>
        <p:spPr bwMode="auto">
          <a:xfrm>
            <a:off x="171450" y="3143250"/>
            <a:ext cx="6515100" cy="28289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chemeClr val="accent2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8" name="Text Box 4"/>
          <p:cNvSpPr txBox="1">
            <a:spLocks noChangeArrowheads="1"/>
          </p:cNvSpPr>
          <p:nvPr/>
        </p:nvSpPr>
        <p:spPr bwMode="auto">
          <a:xfrm>
            <a:off x="212725" y="173038"/>
            <a:ext cx="131445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400" b="1">
                <a:latin typeface="Times New Roman" pitchFamily="18" charset="0"/>
              </a:rPr>
              <a:t>Health History</a:t>
            </a:r>
            <a:endParaRPr lang="en-US" sz="1200" b="1">
              <a:latin typeface="Times New Roman" pitchFamily="18" charset="0"/>
            </a:endParaRPr>
          </a:p>
        </p:txBody>
      </p:sp>
      <p:sp>
        <p:nvSpPr>
          <p:cNvPr id="6215" name="Text Box 71"/>
          <p:cNvSpPr txBox="1">
            <a:spLocks noChangeArrowheads="1"/>
          </p:cNvSpPr>
          <p:nvPr/>
        </p:nvSpPr>
        <p:spPr bwMode="auto">
          <a:xfrm>
            <a:off x="190500" y="3138488"/>
            <a:ext cx="6486525" cy="287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lnSpc>
                <a:spcPct val="130000"/>
              </a:lnSpc>
              <a:buFontTx/>
              <a:buAutoNum type="arabicPeriod"/>
              <a:tabLst>
                <a:tab pos="1485900" algn="l"/>
                <a:tab pos="2171700" algn="l"/>
              </a:tabLst>
            </a:pPr>
            <a:r>
              <a:rPr lang="en-US" sz="1000">
                <a:latin typeface="Times New Roman" pitchFamily="18" charset="0"/>
              </a:rPr>
              <a:t>Do you have a family physician?           Yes         No</a:t>
            </a:r>
          </a:p>
          <a:p>
            <a:pPr marL="800100" lvl="1" indent="-342900">
              <a:lnSpc>
                <a:spcPct val="130000"/>
              </a:lnSpc>
              <a:tabLst>
                <a:tab pos="1485900" algn="l"/>
                <a:tab pos="2171700" algn="l"/>
              </a:tabLst>
            </a:pPr>
            <a:r>
              <a:rPr lang="en-US" sz="1000">
                <a:latin typeface="Times New Roman" pitchFamily="18" charset="0"/>
              </a:rPr>
              <a:t>Physician’s Name and Telephone Number: ________________________________________________________</a:t>
            </a:r>
          </a:p>
          <a:p>
            <a:pPr marL="800100" lvl="1" indent="-342900">
              <a:lnSpc>
                <a:spcPct val="130000"/>
              </a:lnSpc>
              <a:tabLst>
                <a:tab pos="1485900" algn="l"/>
                <a:tab pos="2171700" algn="l"/>
              </a:tabLst>
            </a:pPr>
            <a:r>
              <a:rPr lang="en-US" sz="1000" b="1">
                <a:latin typeface="Times New Roman" pitchFamily="18" charset="0"/>
              </a:rPr>
              <a:t>Date of Last</a:t>
            </a:r>
            <a:r>
              <a:rPr lang="en-US" sz="1000">
                <a:latin typeface="Times New Roman" pitchFamily="18" charset="0"/>
              </a:rPr>
              <a:t>:  Physical Exam___________  Spinal X-rays___________  MRI, CT Scan, Bone Scan___________</a:t>
            </a:r>
          </a:p>
          <a:p>
            <a:pPr marL="342900" indent="-342900">
              <a:lnSpc>
                <a:spcPct val="130000"/>
              </a:lnSpc>
              <a:buFontTx/>
              <a:buAutoNum type="arabicPeriod"/>
              <a:tabLst>
                <a:tab pos="1485900" algn="l"/>
                <a:tab pos="2171700" algn="l"/>
              </a:tabLst>
            </a:pPr>
            <a:r>
              <a:rPr lang="en-US" sz="1000">
                <a:latin typeface="Times New Roman" pitchFamily="18" charset="0"/>
              </a:rPr>
              <a:t>Have you ever been hospitalized and/or had surgery?          Yes          No</a:t>
            </a:r>
          </a:p>
          <a:p>
            <a:pPr marL="800100" lvl="1" indent="-342900">
              <a:lnSpc>
                <a:spcPct val="130000"/>
              </a:lnSpc>
              <a:tabLst>
                <a:tab pos="1485900" algn="l"/>
                <a:tab pos="2171700" algn="l"/>
              </a:tabLst>
            </a:pPr>
            <a:r>
              <a:rPr lang="en-US" sz="1000">
                <a:latin typeface="Times New Roman" pitchFamily="18" charset="0"/>
              </a:rPr>
              <a:t>Date and reason for hospitalization/surgery_________________________________________________________</a:t>
            </a:r>
          </a:p>
          <a:p>
            <a:pPr marL="800100" lvl="1" indent="-342900">
              <a:lnSpc>
                <a:spcPct val="130000"/>
              </a:lnSpc>
              <a:tabLst>
                <a:tab pos="1485900" algn="l"/>
                <a:tab pos="2171700" algn="l"/>
              </a:tabLst>
            </a:pPr>
            <a:r>
              <a:rPr lang="en-US" sz="1000">
                <a:latin typeface="Times New Roman" pitchFamily="18" charset="0"/>
              </a:rPr>
              <a:t>____________________________________________________________________________________________</a:t>
            </a:r>
          </a:p>
          <a:p>
            <a:pPr marL="800100" lvl="1" indent="-342900">
              <a:lnSpc>
                <a:spcPct val="130000"/>
              </a:lnSpc>
              <a:tabLst>
                <a:tab pos="1485900" algn="l"/>
                <a:tab pos="2171700" algn="l"/>
              </a:tabLst>
            </a:pPr>
            <a:r>
              <a:rPr lang="en-US" sz="1000">
                <a:latin typeface="Times New Roman" pitchFamily="18" charset="0"/>
              </a:rPr>
              <a:t>____________________________________________________________________________________________</a:t>
            </a:r>
          </a:p>
          <a:p>
            <a:pPr marL="342900" indent="-342900">
              <a:lnSpc>
                <a:spcPct val="130000"/>
              </a:lnSpc>
              <a:buFontTx/>
              <a:buAutoNum type="arabicPeriod"/>
              <a:tabLst>
                <a:tab pos="1485900" algn="l"/>
                <a:tab pos="2171700" algn="l"/>
              </a:tabLst>
            </a:pPr>
            <a:r>
              <a:rPr lang="en-US" sz="1000">
                <a:latin typeface="Times New Roman" pitchFamily="18" charset="0"/>
              </a:rPr>
              <a:t>List current health problems for which you are being treated:_____________________________________________</a:t>
            </a:r>
          </a:p>
          <a:p>
            <a:pPr marL="800100" lvl="1" indent="-342900">
              <a:lnSpc>
                <a:spcPct val="130000"/>
              </a:lnSpc>
              <a:tabLst>
                <a:tab pos="1485900" algn="l"/>
                <a:tab pos="2171700" algn="l"/>
              </a:tabLst>
            </a:pPr>
            <a:r>
              <a:rPr lang="en-US" sz="1000">
                <a:latin typeface="Times New Roman" pitchFamily="18" charset="0"/>
              </a:rPr>
              <a:t>____________________________________________________________________________________________</a:t>
            </a:r>
          </a:p>
          <a:p>
            <a:pPr marL="342900" indent="-342900">
              <a:lnSpc>
                <a:spcPct val="130000"/>
              </a:lnSpc>
              <a:buFontTx/>
              <a:buAutoNum type="arabicPeriod"/>
              <a:tabLst>
                <a:tab pos="1485900" algn="l"/>
                <a:tab pos="2171700" algn="l"/>
              </a:tabLst>
            </a:pPr>
            <a:r>
              <a:rPr lang="en-US" sz="1000">
                <a:latin typeface="Times New Roman" pitchFamily="18" charset="0"/>
              </a:rPr>
              <a:t>Current  Medications </a:t>
            </a:r>
            <a:r>
              <a:rPr lang="en-US" sz="800">
                <a:latin typeface="Times New Roman" pitchFamily="18" charset="0"/>
              </a:rPr>
              <a:t>(prescription or over the counter</a:t>
            </a:r>
            <a:r>
              <a:rPr lang="en-US" sz="1000">
                <a:latin typeface="Times New Roman" pitchFamily="18" charset="0"/>
              </a:rPr>
              <a:t>)_______________________________________________________</a:t>
            </a:r>
          </a:p>
          <a:p>
            <a:pPr marL="342900" indent="-342900">
              <a:lnSpc>
                <a:spcPct val="130000"/>
              </a:lnSpc>
              <a:buFontTx/>
              <a:buAutoNum type="arabicPeriod"/>
              <a:tabLst>
                <a:tab pos="1485900" algn="l"/>
                <a:tab pos="2171700" algn="l"/>
              </a:tabLst>
            </a:pPr>
            <a:r>
              <a:rPr lang="en-US" sz="1000">
                <a:latin typeface="Times New Roman" pitchFamily="18" charset="0"/>
              </a:rPr>
              <a:t>Do you consider yourself          underweight           overweight            just right                 Your weight today ______</a:t>
            </a:r>
          </a:p>
          <a:p>
            <a:pPr marL="342900" indent="-342900">
              <a:lnSpc>
                <a:spcPct val="130000"/>
              </a:lnSpc>
              <a:buFontTx/>
              <a:buAutoNum type="arabicPeriod"/>
              <a:tabLst>
                <a:tab pos="1485900" algn="l"/>
                <a:tab pos="2171700" algn="l"/>
              </a:tabLst>
            </a:pPr>
            <a:r>
              <a:rPr lang="en-US" sz="1000">
                <a:latin typeface="Times New Roman" pitchFamily="18" charset="0"/>
              </a:rPr>
              <a:t>Have you had an unintentional weight loss or gain of 10 pounds or more in the last year?         Yes            No</a:t>
            </a:r>
          </a:p>
          <a:p>
            <a:pPr marL="342900" indent="-342900">
              <a:lnSpc>
                <a:spcPct val="130000"/>
              </a:lnSpc>
              <a:buFontTx/>
              <a:buAutoNum type="arabicPeriod"/>
              <a:tabLst>
                <a:tab pos="1485900" algn="l"/>
                <a:tab pos="2171700" algn="l"/>
              </a:tabLst>
            </a:pPr>
            <a:r>
              <a:rPr lang="en-US" sz="1000">
                <a:latin typeface="Times New Roman" pitchFamily="18" charset="0"/>
              </a:rPr>
              <a:t>Do you have any allergies?  ___Yes  ___No   List Allergies_____________________________________________</a:t>
            </a:r>
          </a:p>
          <a:p>
            <a:pPr marL="342900" indent="-342900">
              <a:lnSpc>
                <a:spcPct val="130000"/>
              </a:lnSpc>
              <a:buFontTx/>
              <a:buAutoNum type="arabicPeriod"/>
              <a:tabLst>
                <a:tab pos="1485900" algn="l"/>
                <a:tab pos="2171700" algn="l"/>
              </a:tabLst>
            </a:pPr>
            <a:r>
              <a:rPr lang="en-US" sz="1000" b="1">
                <a:latin typeface="Times New Roman" pitchFamily="18" charset="0"/>
              </a:rPr>
              <a:t>(Women)</a:t>
            </a:r>
            <a:r>
              <a:rPr lang="en-US" sz="1000">
                <a:latin typeface="Times New Roman" pitchFamily="18" charset="0"/>
              </a:rPr>
              <a:t> To your knowledge, are you pregnant?  ___Yes  ___No    Due Date_______________________________</a:t>
            </a:r>
          </a:p>
        </p:txBody>
      </p:sp>
      <p:sp>
        <p:nvSpPr>
          <p:cNvPr id="6217" name="Text Box 73"/>
          <p:cNvSpPr txBox="1">
            <a:spLocks noChangeArrowheads="1"/>
          </p:cNvSpPr>
          <p:nvPr/>
        </p:nvSpPr>
        <p:spPr bwMode="auto">
          <a:xfrm>
            <a:off x="193675" y="2859088"/>
            <a:ext cx="1414463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400" b="1">
                <a:latin typeface="Times New Roman" pitchFamily="18" charset="0"/>
              </a:rPr>
              <a:t>Medical History</a:t>
            </a:r>
            <a:endParaRPr lang="en-US" sz="1200" b="1">
              <a:latin typeface="Times New Roman" pitchFamily="18" charset="0"/>
            </a:endParaRPr>
          </a:p>
        </p:txBody>
      </p:sp>
      <p:sp>
        <p:nvSpPr>
          <p:cNvPr id="6237" name="Text Box 93"/>
          <p:cNvSpPr txBox="1">
            <a:spLocks noChangeArrowheads="1"/>
          </p:cNvSpPr>
          <p:nvPr/>
        </p:nvSpPr>
        <p:spPr bwMode="auto">
          <a:xfrm>
            <a:off x="203200" y="6267450"/>
            <a:ext cx="6462713" cy="2282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lnSpc>
                <a:spcPct val="120000"/>
              </a:lnSpc>
              <a:tabLst>
                <a:tab pos="5257800" algn="l"/>
                <a:tab pos="5772150" algn="l"/>
              </a:tabLst>
            </a:pPr>
            <a:r>
              <a:rPr lang="en-US" sz="1000">
                <a:latin typeface="Times New Roman" pitchFamily="18" charset="0"/>
              </a:rPr>
              <a:t>Do you understand the term Subluxation? </a:t>
            </a:r>
            <a:r>
              <a:rPr lang="en-US" sz="1000"/>
              <a:t>____Yes   ____No</a:t>
            </a:r>
            <a:endParaRPr lang="en-US" sz="1000">
              <a:latin typeface="Times New Roman" pitchFamily="18" charset="0"/>
            </a:endParaRPr>
          </a:p>
          <a:p>
            <a:pPr marL="342900" indent="-342900">
              <a:lnSpc>
                <a:spcPct val="120000"/>
              </a:lnSpc>
              <a:tabLst>
                <a:tab pos="5257800" algn="l"/>
                <a:tab pos="5772150" algn="l"/>
              </a:tabLst>
            </a:pPr>
            <a:r>
              <a:rPr lang="en-US" sz="1000">
                <a:latin typeface="Times New Roman" pitchFamily="18" charset="0"/>
              </a:rPr>
              <a:t>Have you ever been adjusted by a Chiropractor before?  ____Yes   ____No</a:t>
            </a:r>
          </a:p>
          <a:p>
            <a:pPr marL="342900" indent="-342900">
              <a:lnSpc>
                <a:spcPct val="120000"/>
              </a:lnSpc>
              <a:tabLst>
                <a:tab pos="5257800" algn="l"/>
                <a:tab pos="5772150" algn="l"/>
              </a:tabLst>
            </a:pPr>
            <a:r>
              <a:rPr lang="en-US" sz="1000">
                <a:latin typeface="Times New Roman" pitchFamily="18" charset="0"/>
              </a:rPr>
              <a:t>Reason for visit?_____________________________________________________________________________________</a:t>
            </a:r>
          </a:p>
          <a:p>
            <a:pPr marL="342900" indent="-342900">
              <a:lnSpc>
                <a:spcPct val="120000"/>
              </a:lnSpc>
              <a:tabLst>
                <a:tab pos="5257800" algn="l"/>
                <a:tab pos="5772150" algn="l"/>
              </a:tabLst>
            </a:pPr>
            <a:r>
              <a:rPr lang="en-US" sz="1000">
                <a:latin typeface="Times New Roman" pitchFamily="18" charset="0"/>
              </a:rPr>
              <a:t>Doctor’s Name:______________________________________________________________________________________</a:t>
            </a:r>
          </a:p>
          <a:p>
            <a:pPr marL="342900" indent="-342900">
              <a:lnSpc>
                <a:spcPct val="120000"/>
              </a:lnSpc>
              <a:tabLst>
                <a:tab pos="5257800" algn="l"/>
                <a:tab pos="5772150" algn="l"/>
              </a:tabLst>
            </a:pPr>
            <a:r>
              <a:rPr lang="en-US" sz="1000">
                <a:latin typeface="Times New Roman" pitchFamily="18" charset="0"/>
              </a:rPr>
              <a:t>Approximate Date of Last Visit:________________________________________________________________________</a:t>
            </a:r>
          </a:p>
          <a:p>
            <a:pPr marL="342900" indent="-342900">
              <a:lnSpc>
                <a:spcPct val="120000"/>
              </a:lnSpc>
              <a:tabLst>
                <a:tab pos="5257800" algn="l"/>
                <a:tab pos="5772150" algn="l"/>
              </a:tabLst>
            </a:pPr>
            <a:r>
              <a:rPr lang="en-US" sz="1000">
                <a:latin typeface="Times New Roman" pitchFamily="18" charset="0"/>
              </a:rPr>
              <a:t>Has any adult in your family seen a Chiropractor?  ____Yes   ____No</a:t>
            </a:r>
          </a:p>
          <a:p>
            <a:pPr marL="342900" indent="-342900">
              <a:lnSpc>
                <a:spcPct val="120000"/>
              </a:lnSpc>
              <a:tabLst>
                <a:tab pos="5257800" algn="l"/>
                <a:tab pos="5772150" algn="l"/>
              </a:tabLst>
            </a:pPr>
            <a:r>
              <a:rPr lang="en-US" sz="1000">
                <a:latin typeface="Times New Roman" pitchFamily="18" charset="0"/>
              </a:rPr>
              <a:t>Has any child in your family seen a Chiropractor?  ____Yes   ____No</a:t>
            </a:r>
          </a:p>
          <a:p>
            <a:pPr marL="342900" indent="-342900">
              <a:lnSpc>
                <a:spcPct val="120000"/>
              </a:lnSpc>
              <a:tabLst>
                <a:tab pos="5257800" algn="l"/>
                <a:tab pos="5772150" algn="l"/>
              </a:tabLst>
            </a:pPr>
            <a:r>
              <a:rPr lang="en-US" sz="1000">
                <a:latin typeface="Times New Roman" pitchFamily="18" charset="0"/>
              </a:rPr>
              <a:t>Where you aware that:</a:t>
            </a:r>
          </a:p>
          <a:p>
            <a:pPr marL="342900" indent="-342900">
              <a:lnSpc>
                <a:spcPct val="120000"/>
              </a:lnSpc>
              <a:buFontTx/>
              <a:buAutoNum type="arabicPeriod"/>
              <a:tabLst>
                <a:tab pos="5257800" algn="l"/>
                <a:tab pos="5772150" algn="l"/>
              </a:tabLst>
            </a:pPr>
            <a:r>
              <a:rPr lang="en-US" sz="1000">
                <a:latin typeface="Times New Roman" pitchFamily="18" charset="0"/>
              </a:rPr>
              <a:t>Doctors of Chiropractic work with the nervous system?	___Yes	___No</a:t>
            </a:r>
          </a:p>
          <a:p>
            <a:pPr marL="342900" indent="-342900">
              <a:lnSpc>
                <a:spcPct val="120000"/>
              </a:lnSpc>
              <a:buFontTx/>
              <a:buAutoNum type="arabicPeriod"/>
              <a:tabLst>
                <a:tab pos="5257800" algn="l"/>
                <a:tab pos="5772150" algn="l"/>
              </a:tabLst>
            </a:pPr>
            <a:r>
              <a:rPr lang="en-US" sz="1000">
                <a:latin typeface="Times New Roman" pitchFamily="18" charset="0"/>
              </a:rPr>
              <a:t>The nervous system controls all bodily functions and systems?	___Yes	___No</a:t>
            </a:r>
          </a:p>
          <a:p>
            <a:pPr marL="342900" indent="-342900">
              <a:lnSpc>
                <a:spcPct val="120000"/>
              </a:lnSpc>
              <a:buFontTx/>
              <a:buAutoNum type="arabicPeriod"/>
              <a:tabLst>
                <a:tab pos="5257800" algn="l"/>
                <a:tab pos="5772150" algn="l"/>
              </a:tabLst>
            </a:pPr>
            <a:r>
              <a:rPr lang="en-US" sz="1000">
                <a:latin typeface="Times New Roman" pitchFamily="18" charset="0"/>
              </a:rPr>
              <a:t>Your </a:t>
            </a:r>
            <a:r>
              <a:rPr lang="en-US" sz="1000" b="1">
                <a:latin typeface="Times New Roman" pitchFamily="18" charset="0"/>
              </a:rPr>
              <a:t>symptoms account for only 10%</a:t>
            </a:r>
            <a:r>
              <a:rPr lang="en-US" sz="1000">
                <a:latin typeface="Times New Roman" pitchFamily="18" charset="0"/>
              </a:rPr>
              <a:t> of how your nervous system is really working?	___Yes	___No</a:t>
            </a:r>
          </a:p>
          <a:p>
            <a:pPr marL="342900" indent="-342900">
              <a:lnSpc>
                <a:spcPct val="120000"/>
              </a:lnSpc>
              <a:buFontTx/>
              <a:buAutoNum type="arabicPeriod"/>
              <a:tabLst>
                <a:tab pos="5257800" algn="l"/>
                <a:tab pos="5772150" algn="l"/>
              </a:tabLst>
            </a:pPr>
            <a:r>
              <a:rPr lang="en-US" sz="1000">
                <a:latin typeface="Times New Roman" pitchFamily="18" charset="0"/>
              </a:rPr>
              <a:t>Subluxations are often present </a:t>
            </a:r>
            <a:r>
              <a:rPr lang="en-US" sz="1000" b="1">
                <a:latin typeface="Times New Roman" pitchFamily="18" charset="0"/>
              </a:rPr>
              <a:t>without any symptoms</a:t>
            </a:r>
            <a:r>
              <a:rPr lang="en-US" sz="1000">
                <a:latin typeface="Times New Roman" pitchFamily="18" charset="0"/>
              </a:rPr>
              <a:t> or warning signs?	___Yes	___No </a:t>
            </a:r>
          </a:p>
        </p:txBody>
      </p:sp>
      <p:sp>
        <p:nvSpPr>
          <p:cNvPr id="6238" name="Text Box 94"/>
          <p:cNvSpPr txBox="1">
            <a:spLocks noChangeArrowheads="1"/>
          </p:cNvSpPr>
          <p:nvPr/>
        </p:nvSpPr>
        <p:spPr bwMode="auto">
          <a:xfrm>
            <a:off x="146050" y="6049963"/>
            <a:ext cx="2436813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400" b="1">
                <a:latin typeface="Times New Roman" pitchFamily="18" charset="0"/>
              </a:rPr>
              <a:t>Experience with Chiropractic</a:t>
            </a:r>
            <a:endParaRPr lang="en-US" sz="1200" b="1">
              <a:latin typeface="Times New Roman" pitchFamily="18" charset="0"/>
            </a:endParaRPr>
          </a:p>
        </p:txBody>
      </p:sp>
      <p:sp>
        <p:nvSpPr>
          <p:cNvPr id="6240" name="Rectangle 96"/>
          <p:cNvSpPr>
            <a:spLocks noChangeArrowheads="1"/>
          </p:cNvSpPr>
          <p:nvPr/>
        </p:nvSpPr>
        <p:spPr bwMode="auto">
          <a:xfrm>
            <a:off x="3470275" y="3822700"/>
            <a:ext cx="115888" cy="10318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7961" dir="2700000" algn="ctr" rotWithShape="0">
              <a:srgbClr val="333399"/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6259" name="Rectangle 115"/>
          <p:cNvSpPr>
            <a:spLocks noChangeArrowheads="1"/>
          </p:cNvSpPr>
          <p:nvPr/>
        </p:nvSpPr>
        <p:spPr bwMode="auto">
          <a:xfrm>
            <a:off x="3971925" y="3822700"/>
            <a:ext cx="115888" cy="10318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7961" dir="2700000" algn="ctr" rotWithShape="0">
              <a:srgbClr val="333399"/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6322" name="Rectangle 178"/>
          <p:cNvSpPr>
            <a:spLocks noChangeArrowheads="1"/>
          </p:cNvSpPr>
          <p:nvPr/>
        </p:nvSpPr>
        <p:spPr bwMode="auto">
          <a:xfrm>
            <a:off x="2470150" y="3222625"/>
            <a:ext cx="115888" cy="10318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7961" dir="2700000" algn="ctr" rotWithShape="0">
              <a:srgbClr val="333399"/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6332" name="Rectangle 188"/>
          <p:cNvSpPr>
            <a:spLocks noChangeArrowheads="1"/>
          </p:cNvSpPr>
          <p:nvPr/>
        </p:nvSpPr>
        <p:spPr bwMode="auto">
          <a:xfrm>
            <a:off x="2943225" y="3222625"/>
            <a:ext cx="115888" cy="10318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7961" dir="2700000" algn="ctr" rotWithShape="0">
              <a:srgbClr val="333399"/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6371" name="Rectangle 227"/>
          <p:cNvSpPr>
            <a:spLocks noChangeArrowheads="1"/>
          </p:cNvSpPr>
          <p:nvPr/>
        </p:nvSpPr>
        <p:spPr bwMode="auto">
          <a:xfrm>
            <a:off x="2060575" y="5241925"/>
            <a:ext cx="115888" cy="10318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7961" dir="2700000" algn="ctr" rotWithShape="0">
              <a:srgbClr val="333399"/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6372" name="Rectangle 228"/>
          <p:cNvSpPr>
            <a:spLocks noChangeArrowheads="1"/>
          </p:cNvSpPr>
          <p:nvPr/>
        </p:nvSpPr>
        <p:spPr bwMode="auto">
          <a:xfrm>
            <a:off x="5260975" y="5419725"/>
            <a:ext cx="115888" cy="10318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7961" dir="2700000" algn="ctr" rotWithShape="0">
              <a:srgbClr val="333399"/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6380" name="Rectangle 236"/>
          <p:cNvSpPr>
            <a:spLocks noChangeArrowheads="1"/>
          </p:cNvSpPr>
          <p:nvPr/>
        </p:nvSpPr>
        <p:spPr bwMode="auto">
          <a:xfrm>
            <a:off x="4000500" y="5237163"/>
            <a:ext cx="115888" cy="10318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7961" dir="2700000" algn="ctr" rotWithShape="0">
              <a:srgbClr val="333399"/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6381" name="Rectangle 237"/>
          <p:cNvSpPr>
            <a:spLocks noChangeArrowheads="1"/>
          </p:cNvSpPr>
          <p:nvPr/>
        </p:nvSpPr>
        <p:spPr bwMode="auto">
          <a:xfrm>
            <a:off x="3048000" y="5241925"/>
            <a:ext cx="115888" cy="10318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7961" dir="2700000" algn="ctr" rotWithShape="0">
              <a:srgbClr val="333399"/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6382" name="Rectangle 238"/>
          <p:cNvSpPr>
            <a:spLocks noChangeArrowheads="1"/>
          </p:cNvSpPr>
          <p:nvPr/>
        </p:nvSpPr>
        <p:spPr bwMode="auto">
          <a:xfrm>
            <a:off x="5829300" y="5419725"/>
            <a:ext cx="115888" cy="10318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7961" dir="2700000" algn="ctr" rotWithShape="0">
              <a:srgbClr val="333399"/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6364" name="Rectangle 220"/>
          <p:cNvSpPr>
            <a:spLocks noChangeArrowheads="1"/>
          </p:cNvSpPr>
          <p:nvPr/>
        </p:nvSpPr>
        <p:spPr bwMode="auto">
          <a:xfrm>
            <a:off x="412750" y="2189163"/>
            <a:ext cx="115888" cy="10318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7961" dir="2700000" algn="ctr" rotWithShape="0">
              <a:srgbClr val="333399"/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6365" name="Rectangle 221"/>
          <p:cNvSpPr>
            <a:spLocks noChangeArrowheads="1"/>
          </p:cNvSpPr>
          <p:nvPr/>
        </p:nvSpPr>
        <p:spPr bwMode="auto">
          <a:xfrm>
            <a:off x="1546225" y="2189163"/>
            <a:ext cx="115888" cy="10318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7961" dir="2700000" algn="ctr" rotWithShape="0">
              <a:srgbClr val="333399"/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6366" name="Rectangle 222"/>
          <p:cNvSpPr>
            <a:spLocks noChangeArrowheads="1"/>
          </p:cNvSpPr>
          <p:nvPr/>
        </p:nvSpPr>
        <p:spPr bwMode="auto">
          <a:xfrm>
            <a:off x="4670425" y="2389188"/>
            <a:ext cx="115888" cy="10318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7961" dir="2700000" algn="ctr" rotWithShape="0">
              <a:srgbClr val="333399"/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6367" name="Rectangle 223"/>
          <p:cNvSpPr>
            <a:spLocks noChangeArrowheads="1"/>
          </p:cNvSpPr>
          <p:nvPr/>
        </p:nvSpPr>
        <p:spPr bwMode="auto">
          <a:xfrm>
            <a:off x="3727450" y="2389188"/>
            <a:ext cx="115888" cy="10318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7961" dir="2700000" algn="ctr" rotWithShape="0">
              <a:srgbClr val="333399"/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6368" name="Rectangle 224"/>
          <p:cNvSpPr>
            <a:spLocks noChangeArrowheads="1"/>
          </p:cNvSpPr>
          <p:nvPr/>
        </p:nvSpPr>
        <p:spPr bwMode="auto">
          <a:xfrm>
            <a:off x="2841625" y="2579688"/>
            <a:ext cx="115888" cy="10318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7961" dir="2700000" algn="ctr" rotWithShape="0">
              <a:srgbClr val="333399"/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6369" name="Rectangle 225"/>
          <p:cNvSpPr>
            <a:spLocks noChangeArrowheads="1"/>
          </p:cNvSpPr>
          <p:nvPr/>
        </p:nvSpPr>
        <p:spPr bwMode="auto">
          <a:xfrm>
            <a:off x="2822575" y="2389188"/>
            <a:ext cx="115888" cy="10318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7961" dir="2700000" algn="ctr" rotWithShape="0">
              <a:srgbClr val="333399"/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6370" name="Rectangle 226"/>
          <p:cNvSpPr>
            <a:spLocks noChangeArrowheads="1"/>
          </p:cNvSpPr>
          <p:nvPr/>
        </p:nvSpPr>
        <p:spPr bwMode="auto">
          <a:xfrm>
            <a:off x="1584325" y="2389188"/>
            <a:ext cx="115888" cy="10318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7961" dir="2700000" algn="ctr" rotWithShape="0">
              <a:srgbClr val="333399"/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6373" name="Rectangle 229"/>
          <p:cNvSpPr>
            <a:spLocks noChangeArrowheads="1"/>
          </p:cNvSpPr>
          <p:nvPr/>
        </p:nvSpPr>
        <p:spPr bwMode="auto">
          <a:xfrm>
            <a:off x="3756025" y="2189163"/>
            <a:ext cx="115888" cy="10318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7961" dir="2700000" algn="ctr" rotWithShape="0">
              <a:srgbClr val="333399"/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6374" name="Rectangle 230"/>
          <p:cNvSpPr>
            <a:spLocks noChangeArrowheads="1"/>
          </p:cNvSpPr>
          <p:nvPr/>
        </p:nvSpPr>
        <p:spPr bwMode="auto">
          <a:xfrm>
            <a:off x="390525" y="2389188"/>
            <a:ext cx="115888" cy="10318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7961" dir="2700000" algn="ctr" rotWithShape="0">
              <a:srgbClr val="333399"/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6375" name="Rectangle 231"/>
          <p:cNvSpPr>
            <a:spLocks noChangeArrowheads="1"/>
          </p:cNvSpPr>
          <p:nvPr/>
        </p:nvSpPr>
        <p:spPr bwMode="auto">
          <a:xfrm>
            <a:off x="2819400" y="2189163"/>
            <a:ext cx="115888" cy="10318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7961" dir="2700000" algn="ctr" rotWithShape="0">
              <a:srgbClr val="333399"/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6376" name="Rectangle 232"/>
          <p:cNvSpPr>
            <a:spLocks noChangeArrowheads="1"/>
          </p:cNvSpPr>
          <p:nvPr/>
        </p:nvSpPr>
        <p:spPr bwMode="auto">
          <a:xfrm>
            <a:off x="4676775" y="2579688"/>
            <a:ext cx="115888" cy="10318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7961" dir="2700000" algn="ctr" rotWithShape="0">
              <a:srgbClr val="333399"/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6377" name="Rectangle 233"/>
          <p:cNvSpPr>
            <a:spLocks noChangeArrowheads="1"/>
          </p:cNvSpPr>
          <p:nvPr/>
        </p:nvSpPr>
        <p:spPr bwMode="auto">
          <a:xfrm>
            <a:off x="3724275" y="2579688"/>
            <a:ext cx="115888" cy="10318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7961" dir="2700000" algn="ctr" rotWithShape="0">
              <a:srgbClr val="333399"/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6378" name="Rectangle 234"/>
          <p:cNvSpPr>
            <a:spLocks noChangeArrowheads="1"/>
          </p:cNvSpPr>
          <p:nvPr/>
        </p:nvSpPr>
        <p:spPr bwMode="auto">
          <a:xfrm>
            <a:off x="1581150" y="2579688"/>
            <a:ext cx="115888" cy="10318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7961" dir="2700000" algn="ctr" rotWithShape="0">
              <a:srgbClr val="333399"/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6379" name="Rectangle 235"/>
          <p:cNvSpPr>
            <a:spLocks noChangeArrowheads="1"/>
          </p:cNvSpPr>
          <p:nvPr/>
        </p:nvSpPr>
        <p:spPr bwMode="auto">
          <a:xfrm>
            <a:off x="409575" y="2579688"/>
            <a:ext cx="115888" cy="10318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7961" dir="2700000" algn="ctr" rotWithShape="0">
              <a:srgbClr val="333399"/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6383" name="Rectangle 239"/>
          <p:cNvSpPr>
            <a:spLocks noChangeArrowheads="1"/>
          </p:cNvSpPr>
          <p:nvPr/>
        </p:nvSpPr>
        <p:spPr bwMode="auto">
          <a:xfrm>
            <a:off x="4676775" y="2189163"/>
            <a:ext cx="115888" cy="10318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7961" dir="2700000" algn="ctr" rotWithShape="0">
              <a:srgbClr val="333399"/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6384" name="Text Box 240"/>
          <p:cNvSpPr txBox="1">
            <a:spLocks noChangeArrowheads="1"/>
          </p:cNvSpPr>
          <p:nvPr/>
        </p:nvSpPr>
        <p:spPr bwMode="auto">
          <a:xfrm>
            <a:off x="133350" y="8869363"/>
            <a:ext cx="654685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1200" b="1"/>
              <a:t>Patient’s Signature</a:t>
            </a:r>
            <a:r>
              <a:rPr lang="en-US" sz="1200"/>
              <a:t> _______________________________    </a:t>
            </a:r>
            <a:r>
              <a:rPr lang="en-US" sz="1200" b="1"/>
              <a:t>Date </a:t>
            </a:r>
            <a:r>
              <a:rPr lang="en-US" sz="1200"/>
              <a:t>_____________________    </a:t>
            </a:r>
          </a:p>
        </p:txBody>
      </p:sp>
      <p:sp>
        <p:nvSpPr>
          <p:cNvPr id="6385" name="Text Box 241"/>
          <p:cNvSpPr txBox="1">
            <a:spLocks noChangeArrowheads="1"/>
          </p:cNvSpPr>
          <p:nvPr/>
        </p:nvSpPr>
        <p:spPr bwMode="auto">
          <a:xfrm>
            <a:off x="171450" y="271463"/>
            <a:ext cx="6486525" cy="3082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tabLst>
                <a:tab pos="1485900" algn="l"/>
                <a:tab pos="2171700" algn="l"/>
              </a:tabLst>
            </a:pPr>
            <a:r>
              <a:rPr lang="en-US" sz="1000">
                <a:latin typeface="Times New Roman" pitchFamily="18" charset="0"/>
              </a:rPr>
              <a:t> </a:t>
            </a:r>
          </a:p>
          <a:p>
            <a:pPr marL="342900" indent="-342900">
              <a:tabLst>
                <a:tab pos="1485900" algn="l"/>
                <a:tab pos="2171700" algn="l"/>
              </a:tabLst>
            </a:pPr>
            <a:r>
              <a:rPr lang="en-US" sz="1000">
                <a:latin typeface="Times New Roman" pitchFamily="18" charset="0"/>
              </a:rPr>
              <a:t>List all </a:t>
            </a:r>
            <a:r>
              <a:rPr lang="en-US" sz="1000" b="1">
                <a:latin typeface="Times New Roman" pitchFamily="18" charset="0"/>
              </a:rPr>
              <a:t>accidents and/or injuries</a:t>
            </a:r>
            <a:r>
              <a:rPr lang="en-US" sz="1000">
                <a:latin typeface="Times New Roman" pitchFamily="18" charset="0"/>
              </a:rPr>
              <a:t> in the past? (Even as a child) ___Auto   ___Work  ___Other (Slip &amp; Fall, Sports)</a:t>
            </a:r>
          </a:p>
          <a:p>
            <a:pPr marL="342900" indent="-342900">
              <a:tabLst>
                <a:tab pos="1485900" algn="l"/>
                <a:tab pos="2171700" algn="l"/>
              </a:tabLst>
            </a:pPr>
            <a:r>
              <a:rPr lang="en-US" sz="1000">
                <a:latin typeface="Times New Roman" pitchFamily="18" charset="0"/>
              </a:rPr>
              <a:t>___________________________________________________________________________________________________</a:t>
            </a:r>
          </a:p>
          <a:p>
            <a:pPr marL="342900" indent="-342900">
              <a:tabLst>
                <a:tab pos="1485900" algn="l"/>
                <a:tab pos="2171700" algn="l"/>
              </a:tabLst>
            </a:pPr>
            <a:r>
              <a:rPr lang="en-US" sz="1000">
                <a:latin typeface="Times New Roman" pitchFamily="18" charset="0"/>
              </a:rPr>
              <a:t>___________________________________________________________________________________________________</a:t>
            </a:r>
          </a:p>
          <a:p>
            <a:pPr marL="342900" indent="-342900">
              <a:lnSpc>
                <a:spcPct val="130000"/>
              </a:lnSpc>
              <a:tabLst>
                <a:tab pos="1485900" algn="l"/>
                <a:tab pos="2171700" algn="l"/>
              </a:tabLst>
            </a:pPr>
            <a:r>
              <a:rPr lang="en-US" sz="1000">
                <a:latin typeface="Times New Roman" pitchFamily="18" charset="0"/>
              </a:rPr>
              <a:t>Circle the level of stress you are experiencing on a scale of 1 to 10 </a:t>
            </a:r>
            <a:r>
              <a:rPr lang="en-US" sz="900">
                <a:latin typeface="Times New Roman" pitchFamily="18" charset="0"/>
              </a:rPr>
              <a:t>(1 being the lowest)</a:t>
            </a:r>
            <a:r>
              <a:rPr lang="en-US" sz="1000">
                <a:latin typeface="Times New Roman" pitchFamily="18" charset="0"/>
              </a:rPr>
              <a:t>  1    2    3    4    5    6    7    8    9    10</a:t>
            </a:r>
          </a:p>
          <a:p>
            <a:pPr marL="342900" indent="-342900">
              <a:lnSpc>
                <a:spcPct val="130000"/>
              </a:lnSpc>
              <a:tabLst>
                <a:tab pos="1485900" algn="l"/>
                <a:tab pos="2171700" algn="l"/>
              </a:tabLst>
            </a:pPr>
            <a:r>
              <a:rPr lang="en-US" sz="1000">
                <a:latin typeface="Times New Roman" pitchFamily="18" charset="0"/>
              </a:rPr>
              <a:t>Identify the major causes of stress (eg. Changes in job, work, residence or finances, legal problems): __________________</a:t>
            </a:r>
          </a:p>
          <a:p>
            <a:pPr marL="342900" indent="-342900">
              <a:lnSpc>
                <a:spcPct val="130000"/>
              </a:lnSpc>
              <a:tabLst>
                <a:tab pos="1485900" algn="l"/>
                <a:tab pos="2171700" algn="l"/>
              </a:tabLst>
            </a:pPr>
            <a:r>
              <a:rPr lang="en-US" sz="1000">
                <a:latin typeface="Times New Roman" pitchFamily="18" charset="0"/>
              </a:rPr>
              <a:t>___________________________________________________________________________________________________</a:t>
            </a:r>
          </a:p>
          <a:p>
            <a:pPr marL="342900" indent="-342900">
              <a:lnSpc>
                <a:spcPct val="130000"/>
              </a:lnSpc>
              <a:tabLst>
                <a:tab pos="1485900" algn="l"/>
                <a:tab pos="2171700" algn="l"/>
              </a:tabLst>
            </a:pPr>
            <a:r>
              <a:rPr lang="en-US" sz="1000">
                <a:latin typeface="Times New Roman" pitchFamily="18" charset="0"/>
              </a:rPr>
              <a:t>What time of day do you feel the most energy (or the least symptoms)? _________________________________________</a:t>
            </a:r>
          </a:p>
          <a:p>
            <a:pPr marL="342900" indent="-342900">
              <a:lnSpc>
                <a:spcPct val="130000"/>
              </a:lnSpc>
              <a:tabLst>
                <a:tab pos="1485900" algn="l"/>
                <a:tab pos="2171700" algn="l"/>
              </a:tabLst>
            </a:pPr>
            <a:r>
              <a:rPr lang="en-US" sz="1000">
                <a:latin typeface="Times New Roman" pitchFamily="18" charset="0"/>
              </a:rPr>
              <a:t>What time of day do you feel the worst (or your symptoms are aggravated)? _____________________________________</a:t>
            </a:r>
          </a:p>
          <a:p>
            <a:pPr marL="342900" indent="-342900">
              <a:lnSpc>
                <a:spcPct val="130000"/>
              </a:lnSpc>
              <a:tabLst>
                <a:tab pos="1485900" algn="l"/>
                <a:tab pos="2171700" algn="l"/>
              </a:tabLst>
            </a:pPr>
            <a:r>
              <a:rPr lang="en-US" sz="1000">
                <a:latin typeface="Times New Roman" pitchFamily="18" charset="0"/>
              </a:rPr>
              <a:t>Do you experience any of these general symptoms regularly?</a:t>
            </a:r>
          </a:p>
          <a:p>
            <a:pPr marL="342900" indent="-342900">
              <a:lnSpc>
                <a:spcPct val="130000"/>
              </a:lnSpc>
              <a:tabLst>
                <a:tab pos="1485900" algn="l"/>
                <a:tab pos="2171700" algn="l"/>
              </a:tabLst>
            </a:pPr>
            <a:r>
              <a:rPr lang="en-US" sz="1000">
                <a:latin typeface="Times New Roman" pitchFamily="18" charset="0"/>
              </a:rPr>
              <a:t>	Fatigue	Shortness of breath	Insomnia	Constipation	Chronic pain/inflammation</a:t>
            </a:r>
          </a:p>
          <a:p>
            <a:pPr marL="342900" indent="-342900">
              <a:lnSpc>
                <a:spcPct val="130000"/>
              </a:lnSpc>
              <a:tabLst>
                <a:tab pos="1485900" algn="l"/>
                <a:tab pos="2171700" algn="l"/>
              </a:tabLst>
            </a:pPr>
            <a:r>
              <a:rPr lang="en-US" sz="1000">
                <a:latin typeface="Times New Roman" pitchFamily="18" charset="0"/>
              </a:rPr>
              <a:t>	Depression	Panic Attacks	Nausea	Itching/rash	Heart Burn</a:t>
            </a:r>
          </a:p>
          <a:p>
            <a:pPr marL="342900" indent="-342900">
              <a:lnSpc>
                <a:spcPct val="130000"/>
              </a:lnSpc>
              <a:tabLst>
                <a:tab pos="1485900" algn="l"/>
                <a:tab pos="2171700" algn="l"/>
              </a:tabLst>
            </a:pPr>
            <a:r>
              <a:rPr lang="en-US" sz="1000">
                <a:latin typeface="Times New Roman" pitchFamily="18" charset="0"/>
              </a:rPr>
              <a:t>	Bloating	Headaches		Vomiting	Dizziness	Diarrhea</a:t>
            </a:r>
          </a:p>
          <a:p>
            <a:pPr marL="342900" indent="-342900">
              <a:lnSpc>
                <a:spcPct val="130000"/>
              </a:lnSpc>
              <a:tabLst>
                <a:tab pos="1485900" algn="l"/>
                <a:tab pos="2171700" algn="l"/>
              </a:tabLst>
            </a:pPr>
            <a:r>
              <a:rPr lang="en-US" sz="1000">
                <a:latin typeface="Times New Roman" pitchFamily="18" charset="0"/>
              </a:rPr>
              <a:t> 	 		 </a:t>
            </a:r>
            <a:r>
              <a:rPr lang="en-US" sz="1000"/>
              <a:t> </a:t>
            </a:r>
            <a:endParaRPr lang="en-US" sz="1000">
              <a:latin typeface="Times New Roman" pitchFamily="18" charset="0"/>
            </a:endParaRPr>
          </a:p>
          <a:p>
            <a:pPr marL="342900" indent="-342900">
              <a:lnSpc>
                <a:spcPct val="130000"/>
              </a:lnSpc>
              <a:tabLst>
                <a:tab pos="1485900" algn="l"/>
                <a:tab pos="2171700" algn="l"/>
              </a:tabLst>
            </a:pPr>
            <a:endParaRPr lang="en-US" sz="1000">
              <a:latin typeface="Times New Roman" pitchFamily="18" charset="0"/>
            </a:endParaRPr>
          </a:p>
          <a:p>
            <a:pPr marL="342900" indent="-342900">
              <a:lnSpc>
                <a:spcPct val="130000"/>
              </a:lnSpc>
              <a:tabLst>
                <a:tab pos="1485900" algn="l"/>
                <a:tab pos="2171700" algn="l"/>
              </a:tabLst>
            </a:pPr>
            <a:endParaRPr lang="en-US" sz="1000"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397</TotalTime>
  <Words>682</Words>
  <Application>Microsoft Office PowerPoint</Application>
  <PresentationFormat>On-screen Show (4:3)</PresentationFormat>
  <Paragraphs>132</Paragraphs>
  <Slides>3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Default Design</vt:lpstr>
      <vt:lpstr>Slide 1</vt:lpstr>
      <vt:lpstr>Slide 2</vt:lpstr>
      <vt:lpstr>Slide 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Steve &amp; Desiree</dc:creator>
  <cp:lastModifiedBy>SteveDesiree</cp:lastModifiedBy>
  <cp:revision>42</cp:revision>
  <dcterms:created xsi:type="dcterms:W3CDTF">2004-12-11T19:43:08Z</dcterms:created>
  <dcterms:modified xsi:type="dcterms:W3CDTF">2011-05-31T16:50:49Z</dcterms:modified>
</cp:coreProperties>
</file>